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3"/>
    <p:sldId id="257" r:id="rId4"/>
    <p:sldId id="258" r:id="rId5"/>
    <p:sldId id="259" r:id="rId6"/>
    <p:sldId id="260" r:id="rId7"/>
    <p:sldId id="283" r:id="rId8"/>
    <p:sldId id="284" r:id="rId9"/>
    <p:sldId id="285" r:id="rId10"/>
    <p:sldId id="261" r:id="rId11"/>
    <p:sldId id="262" r:id="rId12"/>
    <p:sldId id="263" r:id="rId13"/>
    <p:sldId id="264" r:id="rId14"/>
    <p:sldId id="265" r:id="rId15"/>
    <p:sldId id="266" r:id="rId16"/>
    <p:sldId id="267" r:id="rId17"/>
    <p:sldId id="269" r:id="rId18"/>
    <p:sldId id="268" r:id="rId20"/>
    <p:sldId id="270" r:id="rId21"/>
    <p:sldId id="271" r:id="rId22"/>
    <p:sldId id="272" r:id="rId23"/>
    <p:sldId id="273" r:id="rId24"/>
    <p:sldId id="275" r:id="rId25"/>
    <p:sldId id="276" r:id="rId26"/>
    <p:sldId id="277" r:id="rId27"/>
    <p:sldId id="280" r:id="rId28"/>
    <p:sldId id="279" r:id="rId29"/>
    <p:sldId id="278" r:id="rId30"/>
    <p:sldId id="281" r:id="rId31"/>
    <p:sldId id="282" r:id="rId32"/>
    <p:sldId id="27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05F2C04-C923-438B-8C0F-E0CD2BADF298}">
      <wppc:fontMiss xmlns:wppc="http://www.wps.cn/officeDocument/PresentationCustomData" type="true"/>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519" autoAdjust="0"/>
    <p:restoredTop sz="94660"/>
  </p:normalViewPr>
  <p:slideViewPr>
    <p:cSldViewPr>
      <p:cViewPr>
        <p:scale>
          <a:sx n="70" d="100"/>
          <a:sy n="70" d="100"/>
        </p:scale>
        <p:origin x="-480"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AEC529F2-C882-4DC4-A4C4-561EB8F6E257}" type="doc">
      <dgm:prSet loTypeId="urn:microsoft.com/office/officeart/2005/8/layout/hierarchy1" loCatId="hierarchy" qsTypeId="urn:microsoft.com/office/officeart/2005/8/quickstyle/simple1" qsCatId="simple" csTypeId="urn:microsoft.com/office/officeart/2005/8/colors/accent0_1" csCatId="mainScheme" phldr="1"/>
      <dgm:spPr/>
      <dgm:t>
        <a:bodyPr/>
        <a:lstStyle/>
        <a:p>
          <a:endParaRPr lang="en-IN"/>
        </a:p>
      </dgm:t>
    </dgm:pt>
    <dgm:pt modelId="{0BEBF0FE-282D-49FF-A8A3-57BF74F6966C}">
      <dgm:prSet phldrT="[Text]"/>
      <dgm:spPr/>
      <dgm:t>
        <a:bodyPr/>
        <a:lstStyle/>
        <a:p>
          <a:r>
            <a:rPr lang="en-IN" dirty="0" smtClean="0"/>
            <a:t>Taxable Person</a:t>
          </a:r>
          <a:endParaRPr lang="en-IN" dirty="0"/>
        </a:p>
      </dgm:t>
    </dgm:pt>
    <dgm:pt modelId="{A4AB4633-E3CF-41C9-984F-060F8B562C09}" cxnId="{1E7ABF8F-AC92-4DC5-AF27-76601DA18081}" type="parTrans">
      <dgm:prSet/>
      <dgm:spPr/>
      <dgm:t>
        <a:bodyPr/>
        <a:lstStyle/>
        <a:p>
          <a:endParaRPr lang="en-IN"/>
        </a:p>
      </dgm:t>
    </dgm:pt>
    <dgm:pt modelId="{11681D7D-9893-4A5C-8325-4B7B9FB8D0E3}" cxnId="{1E7ABF8F-AC92-4DC5-AF27-76601DA18081}" type="sibTrans">
      <dgm:prSet/>
      <dgm:spPr/>
      <dgm:t>
        <a:bodyPr/>
        <a:lstStyle/>
        <a:p>
          <a:endParaRPr lang="en-IN"/>
        </a:p>
      </dgm:t>
    </dgm:pt>
    <dgm:pt modelId="{814155D1-E777-4E35-BCBC-D5ECF70EF7D4}">
      <dgm:prSet phldrT="[Text]"/>
      <dgm:spPr/>
      <dgm:t>
        <a:bodyPr/>
        <a:lstStyle/>
        <a:p>
          <a:r>
            <a:rPr lang="en-IN" dirty="0" smtClean="0"/>
            <a:t>Supplier</a:t>
          </a:r>
          <a:endParaRPr lang="en-IN" dirty="0"/>
        </a:p>
      </dgm:t>
    </dgm:pt>
    <dgm:pt modelId="{AC08BB6A-D215-4A39-AAB6-A291680BECFD}" cxnId="{30123904-AECC-4D90-809D-20EE9AB3F2CD}" type="parTrans">
      <dgm:prSet/>
      <dgm:spPr/>
      <dgm:t>
        <a:bodyPr/>
        <a:lstStyle/>
        <a:p>
          <a:endParaRPr lang="en-IN"/>
        </a:p>
      </dgm:t>
    </dgm:pt>
    <dgm:pt modelId="{3A943C5E-FE38-4549-96BB-6F77A5E22C43}" cxnId="{30123904-AECC-4D90-809D-20EE9AB3F2CD}" type="sibTrans">
      <dgm:prSet/>
      <dgm:spPr/>
      <dgm:t>
        <a:bodyPr/>
        <a:lstStyle/>
        <a:p>
          <a:endParaRPr lang="en-IN"/>
        </a:p>
      </dgm:t>
    </dgm:pt>
    <dgm:pt modelId="{DABF3E65-D222-406A-9D44-F02E43EF5747}">
      <dgm:prSet phldrT="[Text]"/>
      <dgm:spPr/>
      <dgm:t>
        <a:bodyPr/>
        <a:lstStyle/>
        <a:p>
          <a:r>
            <a:rPr lang="en-IN" dirty="0" smtClean="0"/>
            <a:t>Recipient</a:t>
          </a:r>
          <a:endParaRPr lang="en-IN" dirty="0"/>
        </a:p>
      </dgm:t>
    </dgm:pt>
    <dgm:pt modelId="{9A4A819A-90FF-4D5F-A8C2-443649AD7AC8}" cxnId="{257E9647-BF05-439B-AFE3-D1BAD0FCF701}" type="parTrans">
      <dgm:prSet/>
      <dgm:spPr/>
      <dgm:t>
        <a:bodyPr/>
        <a:lstStyle/>
        <a:p>
          <a:endParaRPr lang="en-IN"/>
        </a:p>
      </dgm:t>
    </dgm:pt>
    <dgm:pt modelId="{3CCACBCF-B84A-43DD-A0F6-53C108D3B347}" cxnId="{257E9647-BF05-439B-AFE3-D1BAD0FCF701}" type="sibTrans">
      <dgm:prSet/>
      <dgm:spPr/>
      <dgm:t>
        <a:bodyPr/>
        <a:lstStyle/>
        <a:p>
          <a:endParaRPr lang="en-IN"/>
        </a:p>
      </dgm:t>
    </dgm:pt>
    <dgm:pt modelId="{0ADA8758-E423-4000-B50B-A7FD69ECCBF0}">
      <dgm:prSet phldrT="[Text]"/>
      <dgm:spPr/>
      <dgm:t>
        <a:bodyPr/>
        <a:lstStyle/>
        <a:p>
          <a:r>
            <a:rPr lang="en-IN" dirty="0" smtClean="0"/>
            <a:t>Notified supplies       u/s 9(3)</a:t>
          </a:r>
          <a:endParaRPr lang="en-IN" dirty="0"/>
        </a:p>
      </dgm:t>
    </dgm:pt>
    <dgm:pt modelId="{1C47E155-48B3-4AD6-97F2-24B7D594BC28}" cxnId="{35D8EA9B-B6A2-40F7-96E3-999C7D49574F}" type="parTrans">
      <dgm:prSet/>
      <dgm:spPr/>
      <dgm:t>
        <a:bodyPr/>
        <a:lstStyle/>
        <a:p>
          <a:endParaRPr lang="en-IN"/>
        </a:p>
      </dgm:t>
    </dgm:pt>
    <dgm:pt modelId="{C26116E0-FA26-445E-8A9C-A5EABD3E663A}" cxnId="{35D8EA9B-B6A2-40F7-96E3-999C7D49574F}" type="sibTrans">
      <dgm:prSet/>
      <dgm:spPr/>
      <dgm:t>
        <a:bodyPr/>
        <a:lstStyle/>
        <a:p>
          <a:endParaRPr lang="en-IN"/>
        </a:p>
      </dgm:t>
    </dgm:pt>
    <dgm:pt modelId="{16A5BFDD-FA11-48CD-AAE4-8ED03A017041}">
      <dgm:prSet/>
      <dgm:spPr/>
      <dgm:t>
        <a:bodyPr/>
        <a:lstStyle/>
        <a:p>
          <a:r>
            <a:rPr lang="en-IN" dirty="0" smtClean="0"/>
            <a:t>Supplies by an Unregistered Person</a:t>
          </a:r>
          <a:endParaRPr lang="en-IN" dirty="0"/>
        </a:p>
      </dgm:t>
    </dgm:pt>
    <dgm:pt modelId="{6F0C7F04-361E-4CCD-8B8F-4FC872BF646E}" cxnId="{D9869C6C-19AD-4ADC-916A-503A57432E19}" type="parTrans">
      <dgm:prSet/>
      <dgm:spPr/>
      <dgm:t>
        <a:bodyPr/>
        <a:lstStyle/>
        <a:p>
          <a:endParaRPr lang="en-IN"/>
        </a:p>
      </dgm:t>
    </dgm:pt>
    <dgm:pt modelId="{D13DA552-4904-44EC-9BA5-0CB12682FF53}" cxnId="{D9869C6C-19AD-4ADC-916A-503A57432E19}" type="sibTrans">
      <dgm:prSet/>
      <dgm:spPr/>
      <dgm:t>
        <a:bodyPr/>
        <a:lstStyle/>
        <a:p>
          <a:endParaRPr lang="en-IN"/>
        </a:p>
      </dgm:t>
    </dgm:pt>
    <dgm:pt modelId="{D5762224-B693-4006-B675-D5190FAF7A1F}">
      <dgm:prSet/>
      <dgm:spPr/>
      <dgm:t>
        <a:bodyPr/>
        <a:lstStyle/>
        <a:p>
          <a:r>
            <a:rPr lang="en-IN" dirty="0" smtClean="0"/>
            <a:t>E-Commerce Operator</a:t>
          </a:r>
          <a:endParaRPr lang="en-IN" dirty="0"/>
        </a:p>
      </dgm:t>
    </dgm:pt>
    <dgm:pt modelId="{945114FC-B6C1-4C1B-ADB4-33B9EA717CD8}" cxnId="{A45338A5-6674-4DBC-8623-A42DBF15AC46}" type="parTrans">
      <dgm:prSet/>
      <dgm:spPr/>
      <dgm:t>
        <a:bodyPr/>
        <a:lstStyle/>
        <a:p>
          <a:endParaRPr lang="en-IN"/>
        </a:p>
      </dgm:t>
    </dgm:pt>
    <dgm:pt modelId="{071C3140-5667-4DA7-B145-0C5E063A2C0B}" cxnId="{A45338A5-6674-4DBC-8623-A42DBF15AC46}" type="sibTrans">
      <dgm:prSet/>
      <dgm:spPr/>
      <dgm:t>
        <a:bodyPr/>
        <a:lstStyle/>
        <a:p>
          <a:endParaRPr lang="en-IN"/>
        </a:p>
      </dgm:t>
    </dgm:pt>
    <dgm:pt modelId="{749187C6-2668-4606-B5FD-59DC110437B5}" type="pres">
      <dgm:prSet presAssocID="{AEC529F2-C882-4DC4-A4C4-561EB8F6E257}" presName="hierChild1" presStyleCnt="0">
        <dgm:presLayoutVars>
          <dgm:chPref val="1"/>
          <dgm:dir/>
          <dgm:animOne val="branch"/>
          <dgm:animLvl val="lvl"/>
          <dgm:resizeHandles/>
        </dgm:presLayoutVars>
      </dgm:prSet>
      <dgm:spPr/>
      <dgm:t>
        <a:bodyPr/>
        <a:lstStyle/>
        <a:p>
          <a:endParaRPr lang="en-IN"/>
        </a:p>
      </dgm:t>
    </dgm:pt>
    <dgm:pt modelId="{3898461E-DED6-4A54-BD33-C592EF4CC44A}" type="pres">
      <dgm:prSet presAssocID="{0BEBF0FE-282D-49FF-A8A3-57BF74F6966C}" presName="hierRoot1" presStyleCnt="0"/>
      <dgm:spPr/>
    </dgm:pt>
    <dgm:pt modelId="{F927DF0C-1221-48DF-8C80-BC423975CB41}" type="pres">
      <dgm:prSet presAssocID="{0BEBF0FE-282D-49FF-A8A3-57BF74F6966C}" presName="composite" presStyleCnt="0"/>
      <dgm:spPr/>
    </dgm:pt>
    <dgm:pt modelId="{652C90D2-4830-404F-897B-80F022B3D0BC}" type="pres">
      <dgm:prSet presAssocID="{0BEBF0FE-282D-49FF-A8A3-57BF74F6966C}" presName="background" presStyleLbl="node0" presStyleIdx="0" presStyleCnt="1"/>
      <dgm:spPr/>
    </dgm:pt>
    <dgm:pt modelId="{A46F31E7-9DF5-408B-BB33-B24BC73E3F5F}" type="pres">
      <dgm:prSet presAssocID="{0BEBF0FE-282D-49FF-A8A3-57BF74F6966C}" presName="text" presStyleLbl="fgAcc0" presStyleIdx="0" presStyleCnt="1" custLinFactNeighborX="53154" custLinFactNeighborY="-58002">
        <dgm:presLayoutVars>
          <dgm:chPref val="3"/>
        </dgm:presLayoutVars>
      </dgm:prSet>
      <dgm:spPr/>
      <dgm:t>
        <a:bodyPr/>
        <a:lstStyle/>
        <a:p>
          <a:endParaRPr lang="en-IN"/>
        </a:p>
      </dgm:t>
    </dgm:pt>
    <dgm:pt modelId="{33F74E48-1054-4B94-A265-88FC947E4C94}" type="pres">
      <dgm:prSet presAssocID="{0BEBF0FE-282D-49FF-A8A3-57BF74F6966C}" presName="hierChild2" presStyleCnt="0"/>
      <dgm:spPr/>
    </dgm:pt>
    <dgm:pt modelId="{3AC269BC-2126-412E-A2C7-7D95812F5FCF}" type="pres">
      <dgm:prSet presAssocID="{AC08BB6A-D215-4A39-AAB6-A291680BECFD}" presName="Name10" presStyleLbl="parChTrans1D2" presStyleIdx="0" presStyleCnt="2"/>
      <dgm:spPr/>
      <dgm:t>
        <a:bodyPr/>
        <a:lstStyle/>
        <a:p>
          <a:endParaRPr lang="en-IN"/>
        </a:p>
      </dgm:t>
    </dgm:pt>
    <dgm:pt modelId="{172B654B-9D46-422B-BB38-4460CD2014FC}" type="pres">
      <dgm:prSet presAssocID="{814155D1-E777-4E35-BCBC-D5ECF70EF7D4}" presName="hierRoot2" presStyleCnt="0"/>
      <dgm:spPr/>
    </dgm:pt>
    <dgm:pt modelId="{CEB950C1-51E6-41D1-8E18-8BE18409D710}" type="pres">
      <dgm:prSet presAssocID="{814155D1-E777-4E35-BCBC-D5ECF70EF7D4}" presName="composite2" presStyleCnt="0"/>
      <dgm:spPr/>
    </dgm:pt>
    <dgm:pt modelId="{F10693B4-E297-4C37-AA3E-76E9E52A5A28}" type="pres">
      <dgm:prSet presAssocID="{814155D1-E777-4E35-BCBC-D5ECF70EF7D4}" presName="background2" presStyleLbl="node2" presStyleIdx="0" presStyleCnt="2"/>
      <dgm:spPr/>
    </dgm:pt>
    <dgm:pt modelId="{28DF5323-7484-4BEB-9AA2-54FE76D6FA30}" type="pres">
      <dgm:prSet presAssocID="{814155D1-E777-4E35-BCBC-D5ECF70EF7D4}" presName="text2" presStyleLbl="fgAcc2" presStyleIdx="0" presStyleCnt="2" custLinFactNeighborX="-3640" custLinFactNeighborY="-11249">
        <dgm:presLayoutVars>
          <dgm:chPref val="3"/>
        </dgm:presLayoutVars>
      </dgm:prSet>
      <dgm:spPr/>
      <dgm:t>
        <a:bodyPr/>
        <a:lstStyle/>
        <a:p>
          <a:endParaRPr lang="en-IN"/>
        </a:p>
      </dgm:t>
    </dgm:pt>
    <dgm:pt modelId="{8455037E-F949-4400-8AA5-39DA62B5BCA5}" type="pres">
      <dgm:prSet presAssocID="{814155D1-E777-4E35-BCBC-D5ECF70EF7D4}" presName="hierChild3" presStyleCnt="0"/>
      <dgm:spPr/>
    </dgm:pt>
    <dgm:pt modelId="{7EB9EEEA-1FE1-40D8-87C9-A1301F6530B6}" type="pres">
      <dgm:prSet presAssocID="{9A4A819A-90FF-4D5F-A8C2-443649AD7AC8}" presName="Name10" presStyleLbl="parChTrans1D2" presStyleIdx="1" presStyleCnt="2"/>
      <dgm:spPr/>
      <dgm:t>
        <a:bodyPr/>
        <a:lstStyle/>
        <a:p>
          <a:endParaRPr lang="en-IN"/>
        </a:p>
      </dgm:t>
    </dgm:pt>
    <dgm:pt modelId="{1A419F7F-D610-42DA-8C2A-9CD120CE65ED}" type="pres">
      <dgm:prSet presAssocID="{DABF3E65-D222-406A-9D44-F02E43EF5747}" presName="hierRoot2" presStyleCnt="0"/>
      <dgm:spPr/>
    </dgm:pt>
    <dgm:pt modelId="{4EE19C1C-725F-401D-9466-4B468313DF1A}" type="pres">
      <dgm:prSet presAssocID="{DABF3E65-D222-406A-9D44-F02E43EF5747}" presName="composite2" presStyleCnt="0"/>
      <dgm:spPr/>
    </dgm:pt>
    <dgm:pt modelId="{3869A6B0-6E83-4243-9A39-5F76411F4019}" type="pres">
      <dgm:prSet presAssocID="{DABF3E65-D222-406A-9D44-F02E43EF5747}" presName="background2" presStyleLbl="node2" presStyleIdx="1" presStyleCnt="2"/>
      <dgm:spPr/>
    </dgm:pt>
    <dgm:pt modelId="{33E99E89-0A56-4E5D-84CC-140E679860C8}" type="pres">
      <dgm:prSet presAssocID="{DABF3E65-D222-406A-9D44-F02E43EF5747}" presName="text2" presStyleLbl="fgAcc2" presStyleIdx="1" presStyleCnt="2" custLinFactX="14314" custLinFactNeighborX="100000" custLinFactNeighborY="-11249">
        <dgm:presLayoutVars>
          <dgm:chPref val="3"/>
        </dgm:presLayoutVars>
      </dgm:prSet>
      <dgm:spPr/>
      <dgm:t>
        <a:bodyPr/>
        <a:lstStyle/>
        <a:p>
          <a:endParaRPr lang="en-IN"/>
        </a:p>
      </dgm:t>
    </dgm:pt>
    <dgm:pt modelId="{21265A3F-7B3E-4319-AC9F-E101055AE776}" type="pres">
      <dgm:prSet presAssocID="{DABF3E65-D222-406A-9D44-F02E43EF5747}" presName="hierChild3" presStyleCnt="0"/>
      <dgm:spPr/>
    </dgm:pt>
    <dgm:pt modelId="{9E44898F-5B29-4F9E-80DD-B1A65183693D}" type="pres">
      <dgm:prSet presAssocID="{1C47E155-48B3-4AD6-97F2-24B7D594BC28}" presName="Name17" presStyleLbl="parChTrans1D3" presStyleIdx="0" presStyleCnt="3"/>
      <dgm:spPr/>
      <dgm:t>
        <a:bodyPr/>
        <a:lstStyle/>
        <a:p>
          <a:endParaRPr lang="en-IN"/>
        </a:p>
      </dgm:t>
    </dgm:pt>
    <dgm:pt modelId="{088CCB75-F27D-4F70-835F-5CBB774E7FDF}" type="pres">
      <dgm:prSet presAssocID="{0ADA8758-E423-4000-B50B-A7FD69ECCBF0}" presName="hierRoot3" presStyleCnt="0"/>
      <dgm:spPr/>
    </dgm:pt>
    <dgm:pt modelId="{1287B79A-12AA-437D-921D-B611543C365B}" type="pres">
      <dgm:prSet presAssocID="{0ADA8758-E423-4000-B50B-A7FD69ECCBF0}" presName="composite3" presStyleCnt="0"/>
      <dgm:spPr/>
    </dgm:pt>
    <dgm:pt modelId="{68065774-996C-4909-83BE-EAAF1A8A151A}" type="pres">
      <dgm:prSet presAssocID="{0ADA8758-E423-4000-B50B-A7FD69ECCBF0}" presName="background3" presStyleLbl="node3" presStyleIdx="0" presStyleCnt="3"/>
      <dgm:spPr/>
    </dgm:pt>
    <dgm:pt modelId="{41F03CBB-8CE4-4FA1-87A8-7A908F2C8490}" type="pres">
      <dgm:prSet presAssocID="{0ADA8758-E423-4000-B50B-A7FD69ECCBF0}" presName="text3" presStyleLbl="fgAcc3" presStyleIdx="0" presStyleCnt="3" custLinFactNeighborX="22561" custLinFactNeighborY="-12635">
        <dgm:presLayoutVars>
          <dgm:chPref val="3"/>
        </dgm:presLayoutVars>
      </dgm:prSet>
      <dgm:spPr/>
      <dgm:t>
        <a:bodyPr/>
        <a:lstStyle/>
        <a:p>
          <a:endParaRPr lang="en-IN"/>
        </a:p>
      </dgm:t>
    </dgm:pt>
    <dgm:pt modelId="{3ED1BF55-F87C-4CAE-9223-E191DA222E5F}" type="pres">
      <dgm:prSet presAssocID="{0ADA8758-E423-4000-B50B-A7FD69ECCBF0}" presName="hierChild4" presStyleCnt="0"/>
      <dgm:spPr/>
    </dgm:pt>
    <dgm:pt modelId="{233BD6B5-75F9-49EA-91BA-DC4660E91642}" type="pres">
      <dgm:prSet presAssocID="{6F0C7F04-361E-4CCD-8B8F-4FC872BF646E}" presName="Name17" presStyleLbl="parChTrans1D3" presStyleIdx="1" presStyleCnt="3"/>
      <dgm:spPr/>
      <dgm:t>
        <a:bodyPr/>
        <a:lstStyle/>
        <a:p>
          <a:endParaRPr lang="en-IN"/>
        </a:p>
      </dgm:t>
    </dgm:pt>
    <dgm:pt modelId="{09399AC7-BAB9-482E-A8D6-D20761F7FC2C}" type="pres">
      <dgm:prSet presAssocID="{16A5BFDD-FA11-48CD-AAE4-8ED03A017041}" presName="hierRoot3" presStyleCnt="0"/>
      <dgm:spPr/>
    </dgm:pt>
    <dgm:pt modelId="{07E5BBBA-0EB5-4406-B851-5D96325C0712}" type="pres">
      <dgm:prSet presAssocID="{16A5BFDD-FA11-48CD-AAE4-8ED03A017041}" presName="composite3" presStyleCnt="0"/>
      <dgm:spPr/>
    </dgm:pt>
    <dgm:pt modelId="{F97B3597-BEC8-4A56-B9BD-D36C66610368}" type="pres">
      <dgm:prSet presAssocID="{16A5BFDD-FA11-48CD-AAE4-8ED03A017041}" presName="background3" presStyleLbl="node3" presStyleIdx="1" presStyleCnt="3"/>
      <dgm:spPr/>
    </dgm:pt>
    <dgm:pt modelId="{D007BD71-9C5E-4D8D-97DE-533538D3C7C9}" type="pres">
      <dgm:prSet presAssocID="{16A5BFDD-FA11-48CD-AAE4-8ED03A017041}" presName="text3" presStyleLbl="fgAcc3" presStyleIdx="1" presStyleCnt="3" custLinFactNeighborX="35711" custLinFactNeighborY="-12635">
        <dgm:presLayoutVars>
          <dgm:chPref val="3"/>
        </dgm:presLayoutVars>
      </dgm:prSet>
      <dgm:spPr/>
      <dgm:t>
        <a:bodyPr/>
        <a:lstStyle/>
        <a:p>
          <a:endParaRPr lang="en-IN"/>
        </a:p>
      </dgm:t>
    </dgm:pt>
    <dgm:pt modelId="{5494FAE6-F308-4825-9170-6397B1178B0C}" type="pres">
      <dgm:prSet presAssocID="{16A5BFDD-FA11-48CD-AAE4-8ED03A017041}" presName="hierChild4" presStyleCnt="0"/>
      <dgm:spPr/>
    </dgm:pt>
    <dgm:pt modelId="{A5E12E93-33BD-4D28-AE85-6C3782686253}" type="pres">
      <dgm:prSet presAssocID="{945114FC-B6C1-4C1B-ADB4-33B9EA717CD8}" presName="Name17" presStyleLbl="parChTrans1D3" presStyleIdx="2" presStyleCnt="3"/>
      <dgm:spPr/>
      <dgm:t>
        <a:bodyPr/>
        <a:lstStyle/>
        <a:p>
          <a:endParaRPr lang="en-IN"/>
        </a:p>
      </dgm:t>
    </dgm:pt>
    <dgm:pt modelId="{87064B3F-D26D-4FDA-A665-378FDC23FC41}" type="pres">
      <dgm:prSet presAssocID="{D5762224-B693-4006-B675-D5190FAF7A1F}" presName="hierRoot3" presStyleCnt="0"/>
      <dgm:spPr/>
    </dgm:pt>
    <dgm:pt modelId="{ABBBE7B8-3093-48ED-AF48-F05A9EF3FD4B}" type="pres">
      <dgm:prSet presAssocID="{D5762224-B693-4006-B675-D5190FAF7A1F}" presName="composite3" presStyleCnt="0"/>
      <dgm:spPr/>
    </dgm:pt>
    <dgm:pt modelId="{FEB30B29-53BF-410D-8311-A125AF785070}" type="pres">
      <dgm:prSet presAssocID="{D5762224-B693-4006-B675-D5190FAF7A1F}" presName="background3" presStyleLbl="node3" presStyleIdx="2" presStyleCnt="3"/>
      <dgm:spPr/>
    </dgm:pt>
    <dgm:pt modelId="{87B869C0-0390-4AE8-9216-2D4E8C225F23}" type="pres">
      <dgm:prSet presAssocID="{D5762224-B693-4006-B675-D5190FAF7A1F}" presName="text3" presStyleLbl="fgAcc3" presStyleIdx="2" presStyleCnt="3" custLinFactNeighborX="53227" custLinFactNeighborY="-12635">
        <dgm:presLayoutVars>
          <dgm:chPref val="3"/>
        </dgm:presLayoutVars>
      </dgm:prSet>
      <dgm:spPr/>
      <dgm:t>
        <a:bodyPr/>
        <a:lstStyle/>
        <a:p>
          <a:endParaRPr lang="en-IN"/>
        </a:p>
      </dgm:t>
    </dgm:pt>
    <dgm:pt modelId="{AD972850-A511-42B8-84FA-BF2FC2EDE69A}" type="pres">
      <dgm:prSet presAssocID="{D5762224-B693-4006-B675-D5190FAF7A1F}" presName="hierChild4" presStyleCnt="0"/>
      <dgm:spPr/>
    </dgm:pt>
  </dgm:ptLst>
  <dgm:cxnLst>
    <dgm:cxn modelId="{9646680F-8077-4376-A1FC-7F994BCCA10B}" type="presOf" srcId="{814155D1-E777-4E35-BCBC-D5ECF70EF7D4}" destId="{28DF5323-7484-4BEB-9AA2-54FE76D6FA30}" srcOrd="0" destOrd="0" presId="urn:microsoft.com/office/officeart/2005/8/layout/hierarchy1"/>
    <dgm:cxn modelId="{F726AF23-5F0E-457B-B7D2-1B705101AA95}" type="presOf" srcId="{0BEBF0FE-282D-49FF-A8A3-57BF74F6966C}" destId="{A46F31E7-9DF5-408B-BB33-B24BC73E3F5F}" srcOrd="0" destOrd="0" presId="urn:microsoft.com/office/officeart/2005/8/layout/hierarchy1"/>
    <dgm:cxn modelId="{1E7ABF8F-AC92-4DC5-AF27-76601DA18081}" srcId="{AEC529F2-C882-4DC4-A4C4-561EB8F6E257}" destId="{0BEBF0FE-282D-49FF-A8A3-57BF74F6966C}" srcOrd="0" destOrd="0" parTransId="{A4AB4633-E3CF-41C9-984F-060F8B562C09}" sibTransId="{11681D7D-9893-4A5C-8325-4B7B9FB8D0E3}"/>
    <dgm:cxn modelId="{ABC1E76E-B0BB-48D3-A00A-9310C2A5DA1C}" type="presOf" srcId="{6F0C7F04-361E-4CCD-8B8F-4FC872BF646E}" destId="{233BD6B5-75F9-49EA-91BA-DC4660E91642}" srcOrd="0" destOrd="0" presId="urn:microsoft.com/office/officeart/2005/8/layout/hierarchy1"/>
    <dgm:cxn modelId="{8DD94622-1B8E-4533-8D50-2E57B92E51BE}" type="presOf" srcId="{DABF3E65-D222-406A-9D44-F02E43EF5747}" destId="{33E99E89-0A56-4E5D-84CC-140E679860C8}" srcOrd="0" destOrd="0" presId="urn:microsoft.com/office/officeart/2005/8/layout/hierarchy1"/>
    <dgm:cxn modelId="{689D2E95-57F2-43A2-A374-C3F95D78F3CA}" type="presOf" srcId="{9A4A819A-90FF-4D5F-A8C2-443649AD7AC8}" destId="{7EB9EEEA-1FE1-40D8-87C9-A1301F6530B6}" srcOrd="0" destOrd="0" presId="urn:microsoft.com/office/officeart/2005/8/layout/hierarchy1"/>
    <dgm:cxn modelId="{39AC8634-C1C5-415C-94A6-6D32D4FC149D}" type="presOf" srcId="{1C47E155-48B3-4AD6-97F2-24B7D594BC28}" destId="{9E44898F-5B29-4F9E-80DD-B1A65183693D}" srcOrd="0" destOrd="0" presId="urn:microsoft.com/office/officeart/2005/8/layout/hierarchy1"/>
    <dgm:cxn modelId="{257E9647-BF05-439B-AFE3-D1BAD0FCF701}" srcId="{0BEBF0FE-282D-49FF-A8A3-57BF74F6966C}" destId="{DABF3E65-D222-406A-9D44-F02E43EF5747}" srcOrd="1" destOrd="0" parTransId="{9A4A819A-90FF-4D5F-A8C2-443649AD7AC8}" sibTransId="{3CCACBCF-B84A-43DD-A0F6-53C108D3B347}"/>
    <dgm:cxn modelId="{BF03F23C-52F4-4BB0-B507-66D98E81E1A8}" type="presOf" srcId="{16A5BFDD-FA11-48CD-AAE4-8ED03A017041}" destId="{D007BD71-9C5E-4D8D-97DE-533538D3C7C9}" srcOrd="0" destOrd="0" presId="urn:microsoft.com/office/officeart/2005/8/layout/hierarchy1"/>
    <dgm:cxn modelId="{A45338A5-6674-4DBC-8623-A42DBF15AC46}" srcId="{DABF3E65-D222-406A-9D44-F02E43EF5747}" destId="{D5762224-B693-4006-B675-D5190FAF7A1F}" srcOrd="2" destOrd="0" parTransId="{945114FC-B6C1-4C1B-ADB4-33B9EA717CD8}" sibTransId="{071C3140-5667-4DA7-B145-0C5E063A2C0B}"/>
    <dgm:cxn modelId="{35D8EA9B-B6A2-40F7-96E3-999C7D49574F}" srcId="{DABF3E65-D222-406A-9D44-F02E43EF5747}" destId="{0ADA8758-E423-4000-B50B-A7FD69ECCBF0}" srcOrd="0" destOrd="0" parTransId="{1C47E155-48B3-4AD6-97F2-24B7D594BC28}" sibTransId="{C26116E0-FA26-445E-8A9C-A5EABD3E663A}"/>
    <dgm:cxn modelId="{9F1CDE19-E27B-4C66-8502-98C75848DB69}" type="presOf" srcId="{0ADA8758-E423-4000-B50B-A7FD69ECCBF0}" destId="{41F03CBB-8CE4-4FA1-87A8-7A908F2C8490}" srcOrd="0" destOrd="0" presId="urn:microsoft.com/office/officeart/2005/8/layout/hierarchy1"/>
    <dgm:cxn modelId="{43C4FFAA-94C8-4A51-9261-02CA691DD8F2}" type="presOf" srcId="{AEC529F2-C882-4DC4-A4C4-561EB8F6E257}" destId="{749187C6-2668-4606-B5FD-59DC110437B5}" srcOrd="0" destOrd="0" presId="urn:microsoft.com/office/officeart/2005/8/layout/hierarchy1"/>
    <dgm:cxn modelId="{30123904-AECC-4D90-809D-20EE9AB3F2CD}" srcId="{0BEBF0FE-282D-49FF-A8A3-57BF74F6966C}" destId="{814155D1-E777-4E35-BCBC-D5ECF70EF7D4}" srcOrd="0" destOrd="0" parTransId="{AC08BB6A-D215-4A39-AAB6-A291680BECFD}" sibTransId="{3A943C5E-FE38-4549-96BB-6F77A5E22C43}"/>
    <dgm:cxn modelId="{12C7B4F0-7614-456C-BBAE-A3489ACCF2E7}" type="presOf" srcId="{AC08BB6A-D215-4A39-AAB6-A291680BECFD}" destId="{3AC269BC-2126-412E-A2C7-7D95812F5FCF}" srcOrd="0" destOrd="0" presId="urn:microsoft.com/office/officeart/2005/8/layout/hierarchy1"/>
    <dgm:cxn modelId="{D9869C6C-19AD-4ADC-916A-503A57432E19}" srcId="{DABF3E65-D222-406A-9D44-F02E43EF5747}" destId="{16A5BFDD-FA11-48CD-AAE4-8ED03A017041}" srcOrd="1" destOrd="0" parTransId="{6F0C7F04-361E-4CCD-8B8F-4FC872BF646E}" sibTransId="{D13DA552-4904-44EC-9BA5-0CB12682FF53}"/>
    <dgm:cxn modelId="{554E9759-C9CF-44F7-AEDF-8810AED686BF}" type="presOf" srcId="{D5762224-B693-4006-B675-D5190FAF7A1F}" destId="{87B869C0-0390-4AE8-9216-2D4E8C225F23}" srcOrd="0" destOrd="0" presId="urn:microsoft.com/office/officeart/2005/8/layout/hierarchy1"/>
    <dgm:cxn modelId="{0B303965-A911-4DE6-803F-3D35B93FE3D4}" type="presOf" srcId="{945114FC-B6C1-4C1B-ADB4-33B9EA717CD8}" destId="{A5E12E93-33BD-4D28-AE85-6C3782686253}" srcOrd="0" destOrd="0" presId="urn:microsoft.com/office/officeart/2005/8/layout/hierarchy1"/>
    <dgm:cxn modelId="{AC6D1F5F-41AC-4DF7-A139-1613EFC9D023}" type="presParOf" srcId="{749187C6-2668-4606-B5FD-59DC110437B5}" destId="{3898461E-DED6-4A54-BD33-C592EF4CC44A}" srcOrd="0" destOrd="0" presId="urn:microsoft.com/office/officeart/2005/8/layout/hierarchy1"/>
    <dgm:cxn modelId="{1D4D01F8-3BCA-4516-AFE6-4F1D4EF56F2A}" type="presParOf" srcId="{3898461E-DED6-4A54-BD33-C592EF4CC44A}" destId="{F927DF0C-1221-48DF-8C80-BC423975CB41}" srcOrd="0" destOrd="0" presId="urn:microsoft.com/office/officeart/2005/8/layout/hierarchy1"/>
    <dgm:cxn modelId="{732EDCC2-7771-4D46-B48B-3949BCA66999}" type="presParOf" srcId="{F927DF0C-1221-48DF-8C80-BC423975CB41}" destId="{652C90D2-4830-404F-897B-80F022B3D0BC}" srcOrd="0" destOrd="0" presId="urn:microsoft.com/office/officeart/2005/8/layout/hierarchy1"/>
    <dgm:cxn modelId="{C99BB93A-6426-4C47-9C44-425EDA25B828}" type="presParOf" srcId="{F927DF0C-1221-48DF-8C80-BC423975CB41}" destId="{A46F31E7-9DF5-408B-BB33-B24BC73E3F5F}" srcOrd="1" destOrd="0" presId="urn:microsoft.com/office/officeart/2005/8/layout/hierarchy1"/>
    <dgm:cxn modelId="{E71BC91C-9E13-49AE-A25A-9E1A3411E0A5}" type="presParOf" srcId="{3898461E-DED6-4A54-BD33-C592EF4CC44A}" destId="{33F74E48-1054-4B94-A265-88FC947E4C94}" srcOrd="1" destOrd="0" presId="urn:microsoft.com/office/officeart/2005/8/layout/hierarchy1"/>
    <dgm:cxn modelId="{478175AE-772B-4F77-A1D5-F512D0647BCD}" type="presParOf" srcId="{33F74E48-1054-4B94-A265-88FC947E4C94}" destId="{3AC269BC-2126-412E-A2C7-7D95812F5FCF}" srcOrd="0" destOrd="0" presId="urn:microsoft.com/office/officeart/2005/8/layout/hierarchy1"/>
    <dgm:cxn modelId="{57539B76-4434-4355-97E0-E5C553B2D390}" type="presParOf" srcId="{33F74E48-1054-4B94-A265-88FC947E4C94}" destId="{172B654B-9D46-422B-BB38-4460CD2014FC}" srcOrd="1" destOrd="0" presId="urn:microsoft.com/office/officeart/2005/8/layout/hierarchy1"/>
    <dgm:cxn modelId="{8796368C-0AEC-461E-8EB4-13E26FF331C4}" type="presParOf" srcId="{172B654B-9D46-422B-BB38-4460CD2014FC}" destId="{CEB950C1-51E6-41D1-8E18-8BE18409D710}" srcOrd="0" destOrd="0" presId="urn:microsoft.com/office/officeart/2005/8/layout/hierarchy1"/>
    <dgm:cxn modelId="{43CD32AA-8881-44B1-93DE-9ACEB843BAED}" type="presParOf" srcId="{CEB950C1-51E6-41D1-8E18-8BE18409D710}" destId="{F10693B4-E297-4C37-AA3E-76E9E52A5A28}" srcOrd="0" destOrd="0" presId="urn:microsoft.com/office/officeart/2005/8/layout/hierarchy1"/>
    <dgm:cxn modelId="{EAC27B63-3574-4081-BFD5-A51761F137BD}" type="presParOf" srcId="{CEB950C1-51E6-41D1-8E18-8BE18409D710}" destId="{28DF5323-7484-4BEB-9AA2-54FE76D6FA30}" srcOrd="1" destOrd="0" presId="urn:microsoft.com/office/officeart/2005/8/layout/hierarchy1"/>
    <dgm:cxn modelId="{9533EED5-10B4-4EE5-BC10-5F4F1E8BB468}" type="presParOf" srcId="{172B654B-9D46-422B-BB38-4460CD2014FC}" destId="{8455037E-F949-4400-8AA5-39DA62B5BCA5}" srcOrd="1" destOrd="0" presId="urn:microsoft.com/office/officeart/2005/8/layout/hierarchy1"/>
    <dgm:cxn modelId="{AC288917-71E4-43D9-81A2-C57243A4EA45}" type="presParOf" srcId="{33F74E48-1054-4B94-A265-88FC947E4C94}" destId="{7EB9EEEA-1FE1-40D8-87C9-A1301F6530B6}" srcOrd="2" destOrd="0" presId="urn:microsoft.com/office/officeart/2005/8/layout/hierarchy1"/>
    <dgm:cxn modelId="{92D32C92-75F2-43EE-A46C-911C22AABDAA}" type="presParOf" srcId="{33F74E48-1054-4B94-A265-88FC947E4C94}" destId="{1A419F7F-D610-42DA-8C2A-9CD120CE65ED}" srcOrd="3" destOrd="0" presId="urn:microsoft.com/office/officeart/2005/8/layout/hierarchy1"/>
    <dgm:cxn modelId="{8CB5B5FC-B954-4A3F-B1B8-C453461DD8C8}" type="presParOf" srcId="{1A419F7F-D610-42DA-8C2A-9CD120CE65ED}" destId="{4EE19C1C-725F-401D-9466-4B468313DF1A}" srcOrd="0" destOrd="0" presId="urn:microsoft.com/office/officeart/2005/8/layout/hierarchy1"/>
    <dgm:cxn modelId="{6E1F89C3-1FDF-4F72-88A6-56E2D48CFE50}" type="presParOf" srcId="{4EE19C1C-725F-401D-9466-4B468313DF1A}" destId="{3869A6B0-6E83-4243-9A39-5F76411F4019}" srcOrd="0" destOrd="0" presId="urn:microsoft.com/office/officeart/2005/8/layout/hierarchy1"/>
    <dgm:cxn modelId="{F8064164-39EF-4371-BE14-F21321472CC2}" type="presParOf" srcId="{4EE19C1C-725F-401D-9466-4B468313DF1A}" destId="{33E99E89-0A56-4E5D-84CC-140E679860C8}" srcOrd="1" destOrd="0" presId="urn:microsoft.com/office/officeart/2005/8/layout/hierarchy1"/>
    <dgm:cxn modelId="{FC42C3AA-F1C3-4DB2-9E7D-DBFF6FFFBDFE}" type="presParOf" srcId="{1A419F7F-D610-42DA-8C2A-9CD120CE65ED}" destId="{21265A3F-7B3E-4319-AC9F-E101055AE776}" srcOrd="1" destOrd="0" presId="urn:microsoft.com/office/officeart/2005/8/layout/hierarchy1"/>
    <dgm:cxn modelId="{2698B87D-4E61-491F-8212-F75551480DAF}" type="presParOf" srcId="{21265A3F-7B3E-4319-AC9F-E101055AE776}" destId="{9E44898F-5B29-4F9E-80DD-B1A65183693D}" srcOrd="0" destOrd="0" presId="urn:microsoft.com/office/officeart/2005/8/layout/hierarchy1"/>
    <dgm:cxn modelId="{087866D3-8536-4D1A-9FD0-BE4B23F9DD85}" type="presParOf" srcId="{21265A3F-7B3E-4319-AC9F-E101055AE776}" destId="{088CCB75-F27D-4F70-835F-5CBB774E7FDF}" srcOrd="1" destOrd="0" presId="urn:microsoft.com/office/officeart/2005/8/layout/hierarchy1"/>
    <dgm:cxn modelId="{7ED15401-FBC5-40C0-9D71-BABD0A29114D}" type="presParOf" srcId="{088CCB75-F27D-4F70-835F-5CBB774E7FDF}" destId="{1287B79A-12AA-437D-921D-B611543C365B}" srcOrd="0" destOrd="0" presId="urn:microsoft.com/office/officeart/2005/8/layout/hierarchy1"/>
    <dgm:cxn modelId="{2B9D7454-DBA0-412B-BD08-663A73563C2F}" type="presParOf" srcId="{1287B79A-12AA-437D-921D-B611543C365B}" destId="{68065774-996C-4909-83BE-EAAF1A8A151A}" srcOrd="0" destOrd="0" presId="urn:microsoft.com/office/officeart/2005/8/layout/hierarchy1"/>
    <dgm:cxn modelId="{259ED7B7-D3D3-4678-9424-83D4E1F205F6}" type="presParOf" srcId="{1287B79A-12AA-437D-921D-B611543C365B}" destId="{41F03CBB-8CE4-4FA1-87A8-7A908F2C8490}" srcOrd="1" destOrd="0" presId="urn:microsoft.com/office/officeart/2005/8/layout/hierarchy1"/>
    <dgm:cxn modelId="{E6CAEB9C-A410-4132-9291-D71AEEE139BA}" type="presParOf" srcId="{088CCB75-F27D-4F70-835F-5CBB774E7FDF}" destId="{3ED1BF55-F87C-4CAE-9223-E191DA222E5F}" srcOrd="1" destOrd="0" presId="urn:microsoft.com/office/officeart/2005/8/layout/hierarchy1"/>
    <dgm:cxn modelId="{0F63310F-5CD1-4816-948F-01F3BF3FB014}" type="presParOf" srcId="{21265A3F-7B3E-4319-AC9F-E101055AE776}" destId="{233BD6B5-75F9-49EA-91BA-DC4660E91642}" srcOrd="2" destOrd="0" presId="urn:microsoft.com/office/officeart/2005/8/layout/hierarchy1"/>
    <dgm:cxn modelId="{549223D1-E77E-417C-9A5A-40D46B23371B}" type="presParOf" srcId="{21265A3F-7B3E-4319-AC9F-E101055AE776}" destId="{09399AC7-BAB9-482E-A8D6-D20761F7FC2C}" srcOrd="3" destOrd="0" presId="urn:microsoft.com/office/officeart/2005/8/layout/hierarchy1"/>
    <dgm:cxn modelId="{B34F8B8D-8015-4C31-B60F-2E4293E6F5A5}" type="presParOf" srcId="{09399AC7-BAB9-482E-A8D6-D20761F7FC2C}" destId="{07E5BBBA-0EB5-4406-B851-5D96325C0712}" srcOrd="0" destOrd="0" presId="urn:microsoft.com/office/officeart/2005/8/layout/hierarchy1"/>
    <dgm:cxn modelId="{4230FF5D-41DD-4CFD-BAF4-D635872004A3}" type="presParOf" srcId="{07E5BBBA-0EB5-4406-B851-5D96325C0712}" destId="{F97B3597-BEC8-4A56-B9BD-D36C66610368}" srcOrd="0" destOrd="0" presId="urn:microsoft.com/office/officeart/2005/8/layout/hierarchy1"/>
    <dgm:cxn modelId="{3122F9E2-9EB2-41B0-B834-8EC4CE636938}" type="presParOf" srcId="{07E5BBBA-0EB5-4406-B851-5D96325C0712}" destId="{D007BD71-9C5E-4D8D-97DE-533538D3C7C9}" srcOrd="1" destOrd="0" presId="urn:microsoft.com/office/officeart/2005/8/layout/hierarchy1"/>
    <dgm:cxn modelId="{F8613421-1A7B-468B-8989-C03203F53721}" type="presParOf" srcId="{09399AC7-BAB9-482E-A8D6-D20761F7FC2C}" destId="{5494FAE6-F308-4825-9170-6397B1178B0C}" srcOrd="1" destOrd="0" presId="urn:microsoft.com/office/officeart/2005/8/layout/hierarchy1"/>
    <dgm:cxn modelId="{FB3D57C7-1DC5-4218-8282-24645A259668}" type="presParOf" srcId="{21265A3F-7B3E-4319-AC9F-E101055AE776}" destId="{A5E12E93-33BD-4D28-AE85-6C3782686253}" srcOrd="4" destOrd="0" presId="urn:microsoft.com/office/officeart/2005/8/layout/hierarchy1"/>
    <dgm:cxn modelId="{B4452B7B-354D-4A16-81A3-DE79E845DBDF}" type="presParOf" srcId="{21265A3F-7B3E-4319-AC9F-E101055AE776}" destId="{87064B3F-D26D-4FDA-A665-378FDC23FC41}" srcOrd="5" destOrd="0" presId="urn:microsoft.com/office/officeart/2005/8/layout/hierarchy1"/>
    <dgm:cxn modelId="{D319B62E-A532-4355-8885-9822A69A90AA}" type="presParOf" srcId="{87064B3F-D26D-4FDA-A665-378FDC23FC41}" destId="{ABBBE7B8-3093-48ED-AF48-F05A9EF3FD4B}" srcOrd="0" destOrd="0" presId="urn:microsoft.com/office/officeart/2005/8/layout/hierarchy1"/>
    <dgm:cxn modelId="{1B5EBC4A-A2D6-41AF-9E82-D99DF8F70060}" type="presParOf" srcId="{ABBBE7B8-3093-48ED-AF48-F05A9EF3FD4B}" destId="{FEB30B29-53BF-410D-8311-A125AF785070}" srcOrd="0" destOrd="0" presId="urn:microsoft.com/office/officeart/2005/8/layout/hierarchy1"/>
    <dgm:cxn modelId="{CE761D72-C03E-4A2D-8C31-8EF5167CA288}" type="presParOf" srcId="{ABBBE7B8-3093-48ED-AF48-F05A9EF3FD4B}" destId="{87B869C0-0390-4AE8-9216-2D4E8C225F23}" srcOrd="1" destOrd="0" presId="urn:microsoft.com/office/officeart/2005/8/layout/hierarchy1"/>
    <dgm:cxn modelId="{15368482-FFFF-438E-A5A9-659ED2B3DC98}" type="presParOf" srcId="{87064B3F-D26D-4FDA-A665-378FDC23FC41}" destId="{AD972850-A511-42B8-84FA-BF2FC2EDE69A}" srcOrd="1" destOrd="0" presId="urn:microsoft.com/office/officeart/2005/8/layout/hierarchy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8229600" cy="4525963"/>
        <a:chOff x="0" y="0"/>
        <a:chExt cx="8229600" cy="4525963"/>
      </a:xfrm>
    </dsp:grpSpPr>
    <dsp:sp modelId="{3AC269BC-2126-412E-A2C7-7D95812F5FCF}">
      <dsp:nvSpPr>
        <dsp:cNvPr id="5" name="Freeform 4"/>
        <dsp:cNvSpPr/>
      </dsp:nvSpPr>
      <dsp:spPr bwMode="white">
        <a:xfrm>
          <a:off x="1821749" y="923804"/>
          <a:ext cx="2057275" cy="568459"/>
        </a:xfrm>
        <a:custGeom>
          <a:avLst/>
          <a:gdLst/>
          <a:ahLst/>
          <a:cxnLst/>
          <a:pathLst>
            <a:path w="3240" h="895">
              <a:moveTo>
                <a:pt x="3240" y="0"/>
              </a:moveTo>
              <a:lnTo>
                <a:pt x="3240" y="743"/>
              </a:lnTo>
              <a:lnTo>
                <a:pt x="0" y="743"/>
              </a:lnTo>
              <a:lnTo>
                <a:pt x="0" y="895"/>
              </a:lnTo>
            </a:path>
          </a:pathLst>
        </a:custGeom>
      </dsp:spPr>
      <dsp:style>
        <a:lnRef idx="2">
          <a:schemeClr val="dk1">
            <a:shade val="60000"/>
          </a:schemeClr>
        </a:lnRef>
        <a:fillRef idx="0">
          <a:schemeClr val="dk1"/>
        </a:fillRef>
        <a:effectRef idx="0">
          <a:scrgbClr r="0" g="0" b="0"/>
        </a:effectRef>
        <a:fontRef idx="minor"/>
      </dsp:style>
      <dsp:txXfrm>
        <a:off x="1821749" y="923804"/>
        <a:ext cx="2057275" cy="568459"/>
      </dsp:txXfrm>
    </dsp:sp>
    <dsp:sp modelId="{7EB9EEEA-1FE1-40D8-87C9-A1301F6530B6}">
      <dsp:nvSpPr>
        <dsp:cNvPr id="8" name="Freeform 7"/>
        <dsp:cNvSpPr/>
      </dsp:nvSpPr>
      <dsp:spPr bwMode="white">
        <a:xfrm>
          <a:off x="3879023" y="923804"/>
          <a:ext cx="2133455" cy="568459"/>
        </a:xfrm>
        <a:custGeom>
          <a:avLst/>
          <a:gdLst/>
          <a:ahLst/>
          <a:cxnLst/>
          <a:pathLst>
            <a:path w="3360" h="895">
              <a:moveTo>
                <a:pt x="0" y="0"/>
              </a:moveTo>
              <a:lnTo>
                <a:pt x="0" y="743"/>
              </a:lnTo>
              <a:lnTo>
                <a:pt x="3360" y="743"/>
              </a:lnTo>
              <a:lnTo>
                <a:pt x="3360" y="895"/>
              </a:lnTo>
            </a:path>
          </a:pathLst>
        </a:custGeom>
      </dsp:spPr>
      <dsp:style>
        <a:lnRef idx="2">
          <a:schemeClr val="dk1">
            <a:shade val="60000"/>
          </a:schemeClr>
        </a:lnRef>
        <a:fillRef idx="0">
          <a:schemeClr val="dk1"/>
        </a:fillRef>
        <a:effectRef idx="0">
          <a:scrgbClr r="0" g="0" b="0"/>
        </a:effectRef>
        <a:fontRef idx="minor"/>
      </dsp:style>
      <dsp:txXfrm>
        <a:off x="3879023" y="923804"/>
        <a:ext cx="2133455" cy="568459"/>
      </dsp:txXfrm>
    </dsp:sp>
    <dsp:sp modelId="{9E44898F-5B29-4F9E-80DD-B1A65183693D}">
      <dsp:nvSpPr>
        <dsp:cNvPr id="11" name="Freeform 10"/>
        <dsp:cNvSpPr/>
      </dsp:nvSpPr>
      <dsp:spPr bwMode="white">
        <a:xfrm>
          <a:off x="2278919" y="2600247"/>
          <a:ext cx="3733560" cy="493075"/>
        </a:xfrm>
        <a:custGeom>
          <a:avLst/>
          <a:gdLst/>
          <a:ahLst/>
          <a:cxnLst/>
          <a:pathLst>
            <a:path w="5880" h="776">
              <a:moveTo>
                <a:pt x="5880" y="0"/>
              </a:moveTo>
              <a:lnTo>
                <a:pt x="5880" y="624"/>
              </a:lnTo>
              <a:lnTo>
                <a:pt x="0" y="624"/>
              </a:lnTo>
              <a:lnTo>
                <a:pt x="0" y="776"/>
              </a:lnTo>
            </a:path>
          </a:pathLst>
        </a:custGeom>
      </dsp:spPr>
      <dsp:style>
        <a:lnRef idx="2">
          <a:schemeClr val="dk1">
            <a:shade val="80000"/>
          </a:schemeClr>
        </a:lnRef>
        <a:fillRef idx="0">
          <a:schemeClr val="dk1"/>
        </a:fillRef>
        <a:effectRef idx="0">
          <a:scrgbClr r="0" g="0" b="0"/>
        </a:effectRef>
        <a:fontRef idx="minor"/>
      </dsp:style>
      <dsp:txXfrm>
        <a:off x="2278919" y="2600247"/>
        <a:ext cx="3733560" cy="493075"/>
      </dsp:txXfrm>
    </dsp:sp>
    <dsp:sp modelId="{233BD6B5-75F9-49EA-91BA-DC4660E91642}">
      <dsp:nvSpPr>
        <dsp:cNvPr id="14" name="Freeform 13"/>
        <dsp:cNvSpPr/>
      </dsp:nvSpPr>
      <dsp:spPr bwMode="white">
        <a:xfrm>
          <a:off x="4640969" y="2600247"/>
          <a:ext cx="1371509" cy="493075"/>
        </a:xfrm>
        <a:custGeom>
          <a:avLst/>
          <a:gdLst/>
          <a:ahLst/>
          <a:cxnLst/>
          <a:pathLst>
            <a:path w="2160" h="776">
              <a:moveTo>
                <a:pt x="2160" y="0"/>
              </a:moveTo>
              <a:lnTo>
                <a:pt x="2160" y="624"/>
              </a:lnTo>
              <a:lnTo>
                <a:pt x="0" y="624"/>
              </a:lnTo>
              <a:lnTo>
                <a:pt x="0" y="776"/>
              </a:lnTo>
            </a:path>
          </a:pathLst>
        </a:custGeom>
      </dsp:spPr>
      <dsp:style>
        <a:lnRef idx="2">
          <a:schemeClr val="dk1">
            <a:shade val="80000"/>
          </a:schemeClr>
        </a:lnRef>
        <a:fillRef idx="0">
          <a:schemeClr val="dk1"/>
        </a:fillRef>
        <a:effectRef idx="0">
          <a:scrgbClr r="0" g="0" b="0"/>
        </a:effectRef>
        <a:fontRef idx="minor"/>
      </dsp:style>
      <dsp:txXfrm>
        <a:off x="4640969" y="2600247"/>
        <a:ext cx="1371509" cy="493075"/>
      </dsp:txXfrm>
    </dsp:sp>
    <dsp:sp modelId="{A5E12E93-33BD-4D28-AE85-6C3782686253}">
      <dsp:nvSpPr>
        <dsp:cNvPr id="17" name="Freeform 16"/>
        <dsp:cNvSpPr/>
      </dsp:nvSpPr>
      <dsp:spPr bwMode="white">
        <a:xfrm>
          <a:off x="6012478" y="2600247"/>
          <a:ext cx="1066722" cy="493075"/>
        </a:xfrm>
        <a:custGeom>
          <a:avLst/>
          <a:gdLst/>
          <a:ahLst/>
          <a:cxnLst/>
          <a:pathLst>
            <a:path w="1680" h="776">
              <a:moveTo>
                <a:pt x="0" y="0"/>
              </a:moveTo>
              <a:lnTo>
                <a:pt x="0" y="624"/>
              </a:lnTo>
              <a:lnTo>
                <a:pt x="1680" y="624"/>
              </a:lnTo>
              <a:lnTo>
                <a:pt x="1680" y="776"/>
              </a:lnTo>
            </a:path>
          </a:pathLst>
        </a:custGeom>
      </dsp:spPr>
      <dsp:style>
        <a:lnRef idx="2">
          <a:schemeClr val="dk1">
            <a:shade val="80000"/>
          </a:schemeClr>
        </a:lnRef>
        <a:fillRef idx="0">
          <a:schemeClr val="dk1"/>
        </a:fillRef>
        <a:effectRef idx="0">
          <a:scrgbClr r="0" g="0" b="0"/>
        </a:effectRef>
        <a:fontRef idx="minor"/>
      </dsp:style>
      <dsp:txXfrm>
        <a:off x="6012478" y="2600247"/>
        <a:ext cx="1066722" cy="493075"/>
      </dsp:txXfrm>
    </dsp:sp>
    <dsp:sp modelId="{652C90D2-4830-404F-897B-80F022B3D0BC}">
      <dsp:nvSpPr>
        <dsp:cNvPr id="3" name="Rounded Rectangle 2"/>
        <dsp:cNvSpPr/>
      </dsp:nvSpPr>
      <dsp:spPr bwMode="white">
        <a:xfrm>
          <a:off x="3006595" y="-184179"/>
          <a:ext cx="1744856" cy="1107984"/>
        </a:xfrm>
        <a:prstGeom prst="roundRect">
          <a:avLst>
            <a:gd name="adj" fmla="val 10000"/>
          </a:avLst>
        </a:prstGeom>
      </dsp:spPr>
      <dsp:style>
        <a:lnRef idx="2">
          <a:schemeClr val="dk1">
            <a:shade val="80000"/>
          </a:schemeClr>
        </a:lnRef>
        <a:fillRef idx="1">
          <a:schemeClr val="lt1"/>
        </a:fillRef>
        <a:effectRef idx="0">
          <a:scrgbClr r="0" g="0" b="0"/>
        </a:effectRef>
        <a:fontRef idx="minor">
          <a:schemeClr val="lt1"/>
        </a:fontRef>
      </dsp:style>
      <dsp:txXfrm>
        <a:off x="3006595" y="-184179"/>
        <a:ext cx="1744856" cy="1107984"/>
      </dsp:txXfrm>
    </dsp:sp>
    <dsp:sp modelId="{A46F31E7-9DF5-408B-BB33-B24BC73E3F5F}">
      <dsp:nvSpPr>
        <dsp:cNvPr id="4" name="Rounded Rectangle 3"/>
        <dsp:cNvSpPr/>
      </dsp:nvSpPr>
      <dsp:spPr bwMode="white">
        <a:xfrm>
          <a:off x="3200468" y="0"/>
          <a:ext cx="1744856" cy="1107984"/>
        </a:xfrm>
        <a:prstGeom prst="roundRect">
          <a:avLst>
            <a:gd name="adj" fmla="val 10000"/>
          </a:avLst>
        </a:prstGeom>
      </dsp:spPr>
      <dsp:style>
        <a:lnRef idx="2">
          <a:schemeClr val="dk1"/>
        </a:lnRef>
        <a:fillRef idx="1">
          <a:schemeClr val="dk1">
            <a:alpha val="90000"/>
            <a:tint val="40000"/>
          </a:schemeClr>
        </a:fillRef>
        <a:effectRef idx="0">
          <a:scrgbClr r="0" g="0" b="0"/>
        </a:effectRef>
        <a:fontRef idx="minor"/>
      </dsp:style>
      <dsp:txBody>
        <a:bodyPr lIns="72390" tIns="72390" rIns="72390" bIns="7239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en-IN" dirty="0" smtClean="0">
              <a:solidFill>
                <a:schemeClr val="dk1"/>
              </a:solidFill>
            </a:rPr>
            <a:t>Taxable Person</a:t>
          </a:r>
          <a:endParaRPr lang="en-IN" dirty="0">
            <a:solidFill>
              <a:schemeClr val="dk1"/>
            </a:solidFill>
          </a:endParaRPr>
        </a:p>
      </dsp:txBody>
      <dsp:txXfrm>
        <a:off x="3200468" y="0"/>
        <a:ext cx="1744856" cy="1107984"/>
      </dsp:txXfrm>
    </dsp:sp>
    <dsp:sp modelId="{F10693B4-E297-4C37-AA3E-76E9E52A5A28}">
      <dsp:nvSpPr>
        <dsp:cNvPr id="6" name="Rounded Rectangle 5"/>
        <dsp:cNvSpPr/>
      </dsp:nvSpPr>
      <dsp:spPr bwMode="white">
        <a:xfrm>
          <a:off x="949321" y="1492263"/>
          <a:ext cx="1744856" cy="1107984"/>
        </a:xfrm>
        <a:prstGeom prst="roundRect">
          <a:avLst>
            <a:gd name="adj" fmla="val 10000"/>
          </a:avLst>
        </a:prstGeom>
      </dsp:spPr>
      <dsp:style>
        <a:lnRef idx="2">
          <a:schemeClr val="dk1">
            <a:shade val="80000"/>
          </a:schemeClr>
        </a:lnRef>
        <a:fillRef idx="1">
          <a:schemeClr val="lt1"/>
        </a:fillRef>
        <a:effectRef idx="0">
          <a:scrgbClr r="0" g="0" b="0"/>
        </a:effectRef>
        <a:fontRef idx="minor">
          <a:schemeClr val="lt1"/>
        </a:fontRef>
      </dsp:style>
      <dsp:txXfrm>
        <a:off x="949321" y="1492263"/>
        <a:ext cx="1744856" cy="1107984"/>
      </dsp:txXfrm>
    </dsp:sp>
    <dsp:sp modelId="{28DF5323-7484-4BEB-9AA2-54FE76D6FA30}">
      <dsp:nvSpPr>
        <dsp:cNvPr id="7" name="Rounded Rectangle 6"/>
        <dsp:cNvSpPr/>
      </dsp:nvSpPr>
      <dsp:spPr bwMode="white">
        <a:xfrm>
          <a:off x="1143194" y="1676442"/>
          <a:ext cx="1744856" cy="1107984"/>
        </a:xfrm>
        <a:prstGeom prst="roundRect">
          <a:avLst>
            <a:gd name="adj" fmla="val 10000"/>
          </a:avLst>
        </a:prstGeom>
      </dsp:spPr>
      <dsp:style>
        <a:lnRef idx="2">
          <a:schemeClr val="dk1"/>
        </a:lnRef>
        <a:fillRef idx="1">
          <a:schemeClr val="dk1">
            <a:alpha val="90000"/>
            <a:tint val="40000"/>
          </a:schemeClr>
        </a:fillRef>
        <a:effectRef idx="0">
          <a:scrgbClr r="0" g="0" b="0"/>
        </a:effectRef>
        <a:fontRef idx="minor"/>
      </dsp:style>
      <dsp:txBody>
        <a:bodyPr lIns="72390" tIns="72390" rIns="72390" bIns="7239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en-IN" dirty="0" smtClean="0">
              <a:solidFill>
                <a:schemeClr val="dk1"/>
              </a:solidFill>
            </a:rPr>
            <a:t>Supplier</a:t>
          </a:r>
          <a:endParaRPr lang="en-IN" dirty="0">
            <a:solidFill>
              <a:schemeClr val="dk1"/>
            </a:solidFill>
          </a:endParaRPr>
        </a:p>
      </dsp:txBody>
      <dsp:txXfrm>
        <a:off x="1143194" y="1676442"/>
        <a:ext cx="1744856" cy="1107984"/>
      </dsp:txXfrm>
    </dsp:sp>
    <dsp:sp modelId="{3869A6B0-6E83-4243-9A39-5F76411F4019}">
      <dsp:nvSpPr>
        <dsp:cNvPr id="9" name="Rounded Rectangle 8"/>
        <dsp:cNvSpPr/>
      </dsp:nvSpPr>
      <dsp:spPr bwMode="white">
        <a:xfrm>
          <a:off x="5140050" y="1492263"/>
          <a:ext cx="1744856" cy="1107984"/>
        </a:xfrm>
        <a:prstGeom prst="roundRect">
          <a:avLst>
            <a:gd name="adj" fmla="val 10000"/>
          </a:avLst>
        </a:prstGeom>
      </dsp:spPr>
      <dsp:style>
        <a:lnRef idx="2">
          <a:schemeClr val="dk1">
            <a:shade val="80000"/>
          </a:schemeClr>
        </a:lnRef>
        <a:fillRef idx="1">
          <a:schemeClr val="lt1"/>
        </a:fillRef>
        <a:effectRef idx="0">
          <a:scrgbClr r="0" g="0" b="0"/>
        </a:effectRef>
        <a:fontRef idx="minor">
          <a:schemeClr val="lt1"/>
        </a:fontRef>
      </dsp:style>
      <dsp:txXfrm>
        <a:off x="5140050" y="1492263"/>
        <a:ext cx="1744856" cy="1107984"/>
      </dsp:txXfrm>
    </dsp:sp>
    <dsp:sp modelId="{33E99E89-0A56-4E5D-84CC-140E679860C8}">
      <dsp:nvSpPr>
        <dsp:cNvPr id="10" name="Rounded Rectangle 9"/>
        <dsp:cNvSpPr/>
      </dsp:nvSpPr>
      <dsp:spPr bwMode="white">
        <a:xfrm>
          <a:off x="5333923" y="1676442"/>
          <a:ext cx="1744856" cy="1107984"/>
        </a:xfrm>
        <a:prstGeom prst="roundRect">
          <a:avLst>
            <a:gd name="adj" fmla="val 10000"/>
          </a:avLst>
        </a:prstGeom>
      </dsp:spPr>
      <dsp:style>
        <a:lnRef idx="2">
          <a:schemeClr val="dk1"/>
        </a:lnRef>
        <a:fillRef idx="1">
          <a:schemeClr val="dk1">
            <a:alpha val="90000"/>
            <a:tint val="40000"/>
          </a:schemeClr>
        </a:fillRef>
        <a:effectRef idx="0">
          <a:scrgbClr r="0" g="0" b="0"/>
        </a:effectRef>
        <a:fontRef idx="minor"/>
      </dsp:style>
      <dsp:txBody>
        <a:bodyPr lIns="72390" tIns="72390" rIns="72390" bIns="7239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en-IN" dirty="0" smtClean="0">
              <a:solidFill>
                <a:schemeClr val="dk1"/>
              </a:solidFill>
            </a:rPr>
            <a:t>Recipient</a:t>
          </a:r>
          <a:endParaRPr lang="en-IN" dirty="0">
            <a:solidFill>
              <a:schemeClr val="dk1"/>
            </a:solidFill>
          </a:endParaRPr>
        </a:p>
      </dsp:txBody>
      <dsp:txXfrm>
        <a:off x="5333923" y="1676442"/>
        <a:ext cx="1744856" cy="1107984"/>
      </dsp:txXfrm>
    </dsp:sp>
    <dsp:sp modelId="{68065774-996C-4909-83BE-EAAF1A8A151A}">
      <dsp:nvSpPr>
        <dsp:cNvPr id="12" name="Rounded Rectangle 11"/>
        <dsp:cNvSpPr/>
      </dsp:nvSpPr>
      <dsp:spPr bwMode="white">
        <a:xfrm>
          <a:off x="1406490" y="3093322"/>
          <a:ext cx="1744856" cy="1107984"/>
        </a:xfrm>
        <a:prstGeom prst="roundRect">
          <a:avLst>
            <a:gd name="adj" fmla="val 10000"/>
          </a:avLst>
        </a:prstGeom>
      </dsp:spPr>
      <dsp:style>
        <a:lnRef idx="2">
          <a:schemeClr val="dk1">
            <a:shade val="80000"/>
          </a:schemeClr>
        </a:lnRef>
        <a:fillRef idx="1">
          <a:schemeClr val="lt1"/>
        </a:fillRef>
        <a:effectRef idx="0">
          <a:scrgbClr r="0" g="0" b="0"/>
        </a:effectRef>
        <a:fontRef idx="minor">
          <a:schemeClr val="lt1"/>
        </a:fontRef>
      </dsp:style>
      <dsp:txXfrm>
        <a:off x="1406490" y="3093322"/>
        <a:ext cx="1744856" cy="1107984"/>
      </dsp:txXfrm>
    </dsp:sp>
    <dsp:sp modelId="{41F03CBB-8CE4-4FA1-87A8-7A908F2C8490}">
      <dsp:nvSpPr>
        <dsp:cNvPr id="13" name="Rounded Rectangle 12"/>
        <dsp:cNvSpPr/>
      </dsp:nvSpPr>
      <dsp:spPr bwMode="white">
        <a:xfrm>
          <a:off x="1600363" y="3277501"/>
          <a:ext cx="1744856" cy="1107984"/>
        </a:xfrm>
        <a:prstGeom prst="roundRect">
          <a:avLst>
            <a:gd name="adj" fmla="val 10000"/>
          </a:avLst>
        </a:prstGeom>
      </dsp:spPr>
      <dsp:style>
        <a:lnRef idx="2">
          <a:schemeClr val="dk1"/>
        </a:lnRef>
        <a:fillRef idx="1">
          <a:schemeClr val="dk1">
            <a:alpha val="90000"/>
            <a:tint val="40000"/>
          </a:schemeClr>
        </a:fillRef>
        <a:effectRef idx="0">
          <a:scrgbClr r="0" g="0" b="0"/>
        </a:effectRef>
        <a:fontRef idx="minor"/>
      </dsp:style>
      <dsp:txBody>
        <a:bodyPr lIns="72390" tIns="72390" rIns="72390" bIns="7239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en-IN" dirty="0" smtClean="0">
              <a:solidFill>
                <a:schemeClr val="dk1"/>
              </a:solidFill>
            </a:rPr>
            <a:t>Notified supplies       u/s 9(3)</a:t>
          </a:r>
          <a:endParaRPr lang="en-IN" dirty="0">
            <a:solidFill>
              <a:schemeClr val="dk1"/>
            </a:solidFill>
          </a:endParaRPr>
        </a:p>
      </dsp:txBody>
      <dsp:txXfrm>
        <a:off x="1600363" y="3277501"/>
        <a:ext cx="1744856" cy="1107984"/>
      </dsp:txXfrm>
    </dsp:sp>
    <dsp:sp modelId="{F97B3597-BEC8-4A56-B9BD-D36C66610368}">
      <dsp:nvSpPr>
        <dsp:cNvPr id="15" name="Rounded Rectangle 14"/>
        <dsp:cNvSpPr/>
      </dsp:nvSpPr>
      <dsp:spPr bwMode="white">
        <a:xfrm>
          <a:off x="3768541" y="3093322"/>
          <a:ext cx="1744856" cy="1107984"/>
        </a:xfrm>
        <a:prstGeom prst="roundRect">
          <a:avLst>
            <a:gd name="adj" fmla="val 10000"/>
          </a:avLst>
        </a:prstGeom>
      </dsp:spPr>
      <dsp:style>
        <a:lnRef idx="2">
          <a:schemeClr val="dk1">
            <a:shade val="80000"/>
          </a:schemeClr>
        </a:lnRef>
        <a:fillRef idx="1">
          <a:schemeClr val="lt1"/>
        </a:fillRef>
        <a:effectRef idx="0">
          <a:scrgbClr r="0" g="0" b="0"/>
        </a:effectRef>
        <a:fontRef idx="minor">
          <a:schemeClr val="lt1"/>
        </a:fontRef>
      </dsp:style>
      <dsp:txXfrm>
        <a:off x="3768541" y="3093322"/>
        <a:ext cx="1744856" cy="1107984"/>
      </dsp:txXfrm>
    </dsp:sp>
    <dsp:sp modelId="{D007BD71-9C5E-4D8D-97DE-533538D3C7C9}">
      <dsp:nvSpPr>
        <dsp:cNvPr id="16" name="Rounded Rectangle 15"/>
        <dsp:cNvSpPr/>
      </dsp:nvSpPr>
      <dsp:spPr bwMode="white">
        <a:xfrm>
          <a:off x="3962414" y="3277501"/>
          <a:ext cx="1744856" cy="1107984"/>
        </a:xfrm>
        <a:prstGeom prst="roundRect">
          <a:avLst>
            <a:gd name="adj" fmla="val 10000"/>
          </a:avLst>
        </a:prstGeom>
      </dsp:spPr>
      <dsp:style>
        <a:lnRef idx="2">
          <a:schemeClr val="dk1"/>
        </a:lnRef>
        <a:fillRef idx="1">
          <a:schemeClr val="dk1">
            <a:alpha val="90000"/>
            <a:tint val="40000"/>
          </a:schemeClr>
        </a:fillRef>
        <a:effectRef idx="0">
          <a:scrgbClr r="0" g="0" b="0"/>
        </a:effectRef>
        <a:fontRef idx="minor"/>
      </dsp:style>
      <dsp:txBody>
        <a:bodyPr lIns="72390" tIns="72390" rIns="72390" bIns="7239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en-IN" dirty="0" smtClean="0">
              <a:solidFill>
                <a:schemeClr val="dk1"/>
              </a:solidFill>
            </a:rPr>
            <a:t>Supplies by an Unregistered Person</a:t>
          </a:r>
          <a:endParaRPr lang="en-IN" dirty="0">
            <a:solidFill>
              <a:schemeClr val="dk1"/>
            </a:solidFill>
          </a:endParaRPr>
        </a:p>
      </dsp:txBody>
      <dsp:txXfrm>
        <a:off x="3962414" y="3277501"/>
        <a:ext cx="1744856" cy="1107984"/>
      </dsp:txXfrm>
    </dsp:sp>
    <dsp:sp modelId="{FEB30B29-53BF-410D-8311-A125AF785070}">
      <dsp:nvSpPr>
        <dsp:cNvPr id="18" name="Rounded Rectangle 17"/>
        <dsp:cNvSpPr/>
      </dsp:nvSpPr>
      <dsp:spPr bwMode="white">
        <a:xfrm>
          <a:off x="6206772" y="3093322"/>
          <a:ext cx="1744856" cy="1107984"/>
        </a:xfrm>
        <a:prstGeom prst="roundRect">
          <a:avLst>
            <a:gd name="adj" fmla="val 10000"/>
          </a:avLst>
        </a:prstGeom>
      </dsp:spPr>
      <dsp:style>
        <a:lnRef idx="2">
          <a:schemeClr val="dk1">
            <a:shade val="80000"/>
          </a:schemeClr>
        </a:lnRef>
        <a:fillRef idx="1">
          <a:schemeClr val="lt1"/>
        </a:fillRef>
        <a:effectRef idx="0">
          <a:scrgbClr r="0" g="0" b="0"/>
        </a:effectRef>
        <a:fontRef idx="minor">
          <a:schemeClr val="lt1"/>
        </a:fontRef>
      </dsp:style>
      <dsp:txXfrm>
        <a:off x="6206772" y="3093322"/>
        <a:ext cx="1744856" cy="1107984"/>
      </dsp:txXfrm>
    </dsp:sp>
    <dsp:sp modelId="{87B869C0-0390-4AE8-9216-2D4E8C225F23}">
      <dsp:nvSpPr>
        <dsp:cNvPr id="19" name="Rounded Rectangle 18"/>
        <dsp:cNvSpPr/>
      </dsp:nvSpPr>
      <dsp:spPr bwMode="white">
        <a:xfrm>
          <a:off x="6400645" y="3277501"/>
          <a:ext cx="1744856" cy="1107984"/>
        </a:xfrm>
        <a:prstGeom prst="roundRect">
          <a:avLst>
            <a:gd name="adj" fmla="val 10000"/>
          </a:avLst>
        </a:prstGeom>
      </dsp:spPr>
      <dsp:style>
        <a:lnRef idx="2">
          <a:schemeClr val="dk1"/>
        </a:lnRef>
        <a:fillRef idx="1">
          <a:schemeClr val="dk1">
            <a:alpha val="90000"/>
            <a:tint val="40000"/>
          </a:schemeClr>
        </a:fillRef>
        <a:effectRef idx="0">
          <a:scrgbClr r="0" g="0" b="0"/>
        </a:effectRef>
        <a:fontRef idx="minor"/>
      </dsp:style>
      <dsp:txBody>
        <a:bodyPr lIns="72390" tIns="72390" rIns="72390" bIns="7239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en-IN" dirty="0" smtClean="0">
              <a:solidFill>
                <a:schemeClr val="dk1"/>
              </a:solidFill>
            </a:rPr>
            <a:t>E-Commerce Operator</a:t>
          </a:r>
          <a:endParaRPr lang="en-IN" dirty="0">
            <a:solidFill>
              <a:schemeClr val="dk1"/>
            </a:solidFill>
          </a:endParaRPr>
        </a:p>
      </dsp:txBody>
      <dsp:txXfrm>
        <a:off x="6400645" y="3277501"/>
        <a:ext cx="1744856" cy="110798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srcNode" val="background"/>
                    <dgm:param type="dstNode" val="background2"/>
                    <dgm:param type="dim" val="1D"/>
                    <dgm:param type="endSty" val="noArr"/>
                    <dgm:param type="connRout" val="bend"/>
                    <dgm:param type="begPts" val="bCtr"/>
                    <dgm:param type="endPts" val="tCtr"/>
                    <dgm:param type="bendPt" val="end"/>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srcNode" val="background2"/>
                            <dgm:param type="dstNode" val="background3"/>
                            <dgm:param type="dim" val="1D"/>
                            <dgm:param type="endSty" val="noArr"/>
                            <dgm:param type="connRout" val="bend"/>
                            <dgm:param type="begPts" val="bCtr"/>
                            <dgm:param type="endPts" val="tCtr"/>
                            <dgm:param type="bendPt" val="end"/>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srcNode" val="background3"/>
                                        <dgm:param type="dstNode" val="background4"/>
                                        <dgm:param type="dim" val="1D"/>
                                        <dgm:param type="endSty" val="noArr"/>
                                        <dgm:param type="connRout" val="bend"/>
                                        <dgm:param type="begPts" val="bCtr"/>
                                        <dgm:param type="endPts" val="tCtr"/>
                                        <dgm:param type="bendPt" val="end"/>
                                      </dgm:alg>
                                    </dgm:if>
                                    <dgm:else name="Name26">
                                      <dgm:alg type="conn">
                                        <dgm:param type="srcNode" val="background4"/>
                                        <dgm:param type="dstNode" val="background4"/>
                                        <dgm:param type="dim" val="1D"/>
                                        <dgm:param type="endSty" val="noArr"/>
                                        <dgm:param type="connRout" val="bend"/>
                                        <dgm:param type="begPts" val="bCtr"/>
                                        <dgm:param type="endPts" val="tCtr"/>
                                        <dgm:param type="bendPt" val="end"/>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GI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image" Target="../media/image6.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jpe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6.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5000" b="1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sp>
        <p:nvSpPr>
          <p:cNvPr id="4" name="Rectangle 3"/>
          <p:cNvSpPr/>
          <p:nvPr/>
        </p:nvSpPr>
        <p:spPr>
          <a:xfrm>
            <a:off x="5486400" y="5029200"/>
            <a:ext cx="1676400" cy="609600"/>
          </a:xfrm>
          <a:prstGeom prst="rect">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buNone/>
            </a:pPr>
            <a:r>
              <a:rPr lang="en-IN" sz="2400" dirty="0" smtClean="0"/>
              <a:t>GST will be paid by the recipient under following circumstances:</a:t>
            </a:r>
            <a:endParaRPr lang="en-IN" sz="2400" dirty="0" smtClean="0"/>
          </a:p>
          <a:p>
            <a:pPr>
              <a:buNone/>
            </a:pPr>
            <a:endParaRPr lang="en-IN" dirty="0"/>
          </a:p>
        </p:txBody>
      </p:sp>
      <p:sp>
        <p:nvSpPr>
          <p:cNvPr id="4" name="Title 1"/>
          <p:cNvSpPr txBox="1"/>
          <p:nvPr/>
        </p:nvSpPr>
        <p:spPr>
          <a:xfrm>
            <a:off x="533400" y="152400"/>
            <a:ext cx="8229600" cy="6096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IN" sz="4400" b="1" i="0" u="none" strike="noStrike" kern="1200" cap="none" spc="0" normalizeH="0" baseline="0" noProof="0" dirty="0" smtClean="0">
                <a:ln>
                  <a:noFill/>
                </a:ln>
                <a:solidFill>
                  <a:schemeClr val="tx1"/>
                </a:solidFill>
                <a:effectLst/>
                <a:uLnTx/>
                <a:uFillTx/>
                <a:latin typeface="+mj-lt"/>
                <a:ea typeface="+mj-ea"/>
                <a:cs typeface="+mj-cs"/>
              </a:rPr>
              <a:t>Reverse Charge Mechanism (Services)</a:t>
            </a:r>
            <a:endParaRPr kumimoji="0" lang="en-IN" sz="4400" b="1"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5" name="Table 4"/>
          <p:cNvGraphicFramePr>
            <a:graphicFrameLocks noGrp="1"/>
          </p:cNvGraphicFramePr>
          <p:nvPr/>
        </p:nvGraphicFramePr>
        <p:xfrm>
          <a:off x="228600" y="1295400"/>
          <a:ext cx="8686800" cy="5394960"/>
        </p:xfrm>
        <a:graphic>
          <a:graphicData uri="http://schemas.openxmlformats.org/drawingml/2006/table">
            <a:tbl>
              <a:tblPr firstRow="1" bandRow="1">
                <a:tableStyleId>{5C22544A-7EE6-4342-B048-85BDC9FD1C3A}</a:tableStyleId>
              </a:tblPr>
              <a:tblGrid>
                <a:gridCol w="457200"/>
                <a:gridCol w="2971800"/>
                <a:gridCol w="2717320"/>
                <a:gridCol w="2540480"/>
              </a:tblGrid>
              <a:tr h="370840">
                <a:tc>
                  <a:txBody>
                    <a:bodyPr/>
                    <a:lstStyle/>
                    <a:p>
                      <a:r>
                        <a:rPr lang="en-IN" dirty="0" smtClean="0"/>
                        <a:t>Sr. No</a:t>
                      </a:r>
                      <a:endParaRPr lang="en-IN" dirty="0"/>
                    </a:p>
                  </a:txBody>
                  <a:tcPr/>
                </a:tc>
                <a:tc>
                  <a:txBody>
                    <a:bodyPr/>
                    <a:lstStyle/>
                    <a:p>
                      <a:r>
                        <a:rPr lang="en-IN" dirty="0" smtClean="0"/>
                        <a:t>Nature of supply</a:t>
                      </a:r>
                      <a:endParaRPr lang="en-IN" dirty="0"/>
                    </a:p>
                  </a:txBody>
                  <a:tcPr/>
                </a:tc>
                <a:tc>
                  <a:txBody>
                    <a:bodyPr/>
                    <a:lstStyle/>
                    <a:p>
                      <a:r>
                        <a:rPr lang="en-IN" dirty="0" smtClean="0"/>
                        <a:t>Supplier of service</a:t>
                      </a:r>
                      <a:endParaRPr lang="en-IN" dirty="0"/>
                    </a:p>
                  </a:txBody>
                  <a:tcPr/>
                </a:tc>
                <a:tc>
                  <a:txBody>
                    <a:bodyPr/>
                    <a:lstStyle/>
                    <a:p>
                      <a:r>
                        <a:rPr lang="en-IN" b="1" dirty="0" smtClean="0"/>
                        <a:t>Recipient of service</a:t>
                      </a:r>
                      <a:endParaRPr lang="en-IN" b="1" dirty="0" smtClean="0"/>
                    </a:p>
                    <a:p>
                      <a:r>
                        <a:rPr lang="en-IN" b="1" dirty="0" smtClean="0"/>
                        <a:t>(Liable</a:t>
                      </a:r>
                      <a:r>
                        <a:rPr lang="en-IN" b="1" baseline="0" dirty="0" smtClean="0"/>
                        <a:t> to pay tax)</a:t>
                      </a:r>
                      <a:endParaRPr lang="en-IN" b="1" dirty="0"/>
                    </a:p>
                  </a:txBody>
                  <a:tcPr/>
                </a:tc>
              </a:tr>
              <a:tr h="370840">
                <a:tc>
                  <a:txBody>
                    <a:bodyPr/>
                    <a:lstStyle/>
                    <a:p>
                      <a:r>
                        <a:rPr lang="en-IN" dirty="0" smtClean="0"/>
                        <a:t>1</a:t>
                      </a:r>
                      <a:endParaRPr lang="en-IN" dirty="0"/>
                    </a:p>
                  </a:txBody>
                  <a:tcPr/>
                </a:tc>
                <a:tc>
                  <a:txBody>
                    <a:bodyPr/>
                    <a:lstStyle/>
                    <a:p>
                      <a:r>
                        <a:rPr lang="en-IN" dirty="0" smtClean="0"/>
                        <a:t>Transportation</a:t>
                      </a:r>
                      <a:r>
                        <a:rPr lang="en-IN" baseline="0" dirty="0" smtClean="0"/>
                        <a:t> of goods by GTA through road to factory, society, registered person, body corporate, firm or casual taxable person</a:t>
                      </a:r>
                      <a:endParaRPr lang="en-IN" dirty="0"/>
                    </a:p>
                  </a:txBody>
                  <a:tcPr/>
                </a:tc>
                <a:tc>
                  <a:txBody>
                    <a:bodyPr/>
                    <a:lstStyle/>
                    <a:p>
                      <a:r>
                        <a:rPr lang="en-IN" dirty="0" smtClean="0"/>
                        <a:t>Goods Transportation</a:t>
                      </a:r>
                      <a:r>
                        <a:rPr lang="en-IN" baseline="0" dirty="0" smtClean="0"/>
                        <a:t> Agency (GTA)</a:t>
                      </a:r>
                      <a:endParaRPr lang="en-IN" dirty="0"/>
                    </a:p>
                  </a:txBody>
                  <a:tcPr/>
                </a:tc>
                <a:tc>
                  <a:txBody>
                    <a:bodyPr/>
                    <a:lstStyle/>
                    <a:p>
                      <a:r>
                        <a:rPr lang="en-IN" b="0" dirty="0" smtClean="0"/>
                        <a:t>Any</a:t>
                      </a:r>
                      <a:r>
                        <a:rPr lang="en-IN" b="1" dirty="0" smtClean="0"/>
                        <a:t> </a:t>
                      </a:r>
                      <a:r>
                        <a:rPr lang="en-IN" baseline="0" dirty="0" smtClean="0"/>
                        <a:t>factory, society, registered person, body corporate, firm or casual taxable person</a:t>
                      </a:r>
                      <a:endParaRPr lang="en-IN" b="1" dirty="0"/>
                    </a:p>
                  </a:txBody>
                  <a:tcPr/>
                </a:tc>
              </a:tr>
              <a:tr h="370840">
                <a:tc>
                  <a:txBody>
                    <a:bodyPr/>
                    <a:lstStyle/>
                    <a:p>
                      <a:r>
                        <a:rPr lang="en-IN" dirty="0" smtClean="0"/>
                        <a:t>2</a:t>
                      </a:r>
                      <a:endParaRPr lang="en-IN" dirty="0"/>
                    </a:p>
                  </a:txBody>
                  <a:tcPr/>
                </a:tc>
                <a:tc>
                  <a:txBody>
                    <a:bodyPr/>
                    <a:lstStyle/>
                    <a:p>
                      <a:r>
                        <a:rPr lang="en-IN" dirty="0" smtClean="0"/>
                        <a:t>Legal</a:t>
                      </a:r>
                      <a:r>
                        <a:rPr lang="en-IN" baseline="0" dirty="0" smtClean="0"/>
                        <a:t> s</a:t>
                      </a:r>
                      <a:r>
                        <a:rPr lang="en-IN" dirty="0" smtClean="0"/>
                        <a:t>ervices provided by an individua</a:t>
                      </a:r>
                      <a:r>
                        <a:rPr lang="en-IN" baseline="0" dirty="0" smtClean="0"/>
                        <a:t>l/senior advocate or firm of advocates</a:t>
                      </a:r>
                      <a:endParaRPr lang="en-IN" dirty="0"/>
                    </a:p>
                  </a:txBody>
                  <a:tcPr/>
                </a:tc>
                <a:tc>
                  <a:txBody>
                    <a:bodyPr/>
                    <a:lstStyle/>
                    <a:p>
                      <a:r>
                        <a:rPr lang="en-IN" dirty="0" smtClean="0"/>
                        <a:t>An individua</a:t>
                      </a:r>
                      <a:r>
                        <a:rPr lang="en-IN" baseline="0" dirty="0" smtClean="0"/>
                        <a:t>l/senior advocate or firm of advocates</a:t>
                      </a:r>
                      <a:endParaRPr lang="en-IN" dirty="0"/>
                    </a:p>
                  </a:txBody>
                  <a:tcPr/>
                </a:tc>
                <a:tc>
                  <a:txBody>
                    <a:bodyPr/>
                    <a:lstStyle/>
                    <a:p>
                      <a:r>
                        <a:rPr lang="en-IN" b="0" dirty="0" smtClean="0"/>
                        <a:t>Any business entity located in taxable</a:t>
                      </a:r>
                      <a:r>
                        <a:rPr lang="en-IN" b="0" baseline="0" dirty="0" smtClean="0"/>
                        <a:t> territory who is litigant, applicant or petitioner</a:t>
                      </a:r>
                      <a:endParaRPr lang="en-IN" b="0" dirty="0"/>
                    </a:p>
                  </a:txBody>
                  <a:tcPr/>
                </a:tc>
              </a:tr>
              <a:tr h="370840">
                <a:tc>
                  <a:txBody>
                    <a:bodyPr/>
                    <a:lstStyle/>
                    <a:p>
                      <a:r>
                        <a:rPr lang="en-IN" dirty="0" smtClean="0"/>
                        <a:t>3</a:t>
                      </a:r>
                      <a:endParaRPr lang="en-IN" dirty="0"/>
                    </a:p>
                  </a:txBody>
                  <a:tcPr/>
                </a:tc>
                <a:tc>
                  <a:txBody>
                    <a:bodyPr/>
                    <a:lstStyle/>
                    <a:p>
                      <a:r>
                        <a:rPr lang="en-IN" dirty="0" smtClean="0"/>
                        <a:t>Services by an arbitrary</a:t>
                      </a:r>
                      <a:r>
                        <a:rPr lang="en-IN" baseline="0" dirty="0" smtClean="0"/>
                        <a:t> tribunal to a business entity</a:t>
                      </a:r>
                      <a:endParaRPr lang="en-IN" dirty="0"/>
                    </a:p>
                  </a:txBody>
                  <a:tcPr/>
                </a:tc>
                <a:tc>
                  <a:txBody>
                    <a:bodyPr/>
                    <a:lstStyle/>
                    <a:p>
                      <a:r>
                        <a:rPr lang="en-IN" dirty="0" smtClean="0"/>
                        <a:t>Arbitrary</a:t>
                      </a:r>
                      <a:r>
                        <a:rPr lang="en-IN" baseline="0" dirty="0" smtClean="0"/>
                        <a:t> tribunal</a:t>
                      </a:r>
                      <a:endParaRPr lang="en-IN" dirty="0"/>
                    </a:p>
                  </a:txBody>
                  <a:tcPr/>
                </a:tc>
                <a:tc>
                  <a:txBody>
                    <a:bodyPr/>
                    <a:lstStyle/>
                    <a:p>
                      <a:r>
                        <a:rPr lang="en-IN" b="0" dirty="0" smtClean="0"/>
                        <a:t>Any business</a:t>
                      </a:r>
                      <a:r>
                        <a:rPr lang="en-IN" b="0" baseline="0" dirty="0" smtClean="0"/>
                        <a:t> entity located in taxable territory</a:t>
                      </a:r>
                      <a:endParaRPr lang="en-IN" b="0" dirty="0"/>
                    </a:p>
                  </a:txBody>
                  <a:tcPr/>
                </a:tc>
              </a:tr>
              <a:tr h="370840">
                <a:tc>
                  <a:txBody>
                    <a:bodyPr/>
                    <a:lstStyle/>
                    <a:p>
                      <a:r>
                        <a:rPr lang="en-IN" dirty="0" smtClean="0"/>
                        <a:t>4</a:t>
                      </a:r>
                      <a:endParaRPr lang="en-IN" dirty="0"/>
                    </a:p>
                  </a:txBody>
                  <a:tcPr/>
                </a:tc>
                <a:tc>
                  <a:txBody>
                    <a:bodyPr/>
                    <a:lstStyle/>
                    <a:p>
                      <a:r>
                        <a:rPr lang="en-IN" dirty="0" smtClean="0"/>
                        <a:t>Services provided by way of sponsorship to any body corporate or partnership firm</a:t>
                      </a:r>
                      <a:endParaRPr lang="en-IN" dirty="0"/>
                    </a:p>
                  </a:txBody>
                  <a:tcPr/>
                </a:tc>
                <a:tc>
                  <a:txBody>
                    <a:bodyPr/>
                    <a:lstStyle/>
                    <a:p>
                      <a:r>
                        <a:rPr lang="en-IN" dirty="0" smtClean="0"/>
                        <a:t>Any person</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dirty="0" smtClean="0"/>
                        <a:t>Any body corporate or partnership firm located in taxable</a:t>
                      </a:r>
                      <a:r>
                        <a:rPr lang="en-IN" baseline="0" dirty="0" smtClean="0"/>
                        <a:t> territory</a:t>
                      </a:r>
                      <a:endParaRPr lang="en-IN" dirty="0" smtClean="0"/>
                    </a:p>
                    <a:p>
                      <a:endParaRPr lang="en-IN" b="1"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228600" y="685800"/>
          <a:ext cx="8686800" cy="5486400"/>
        </p:xfrm>
        <a:graphic>
          <a:graphicData uri="http://schemas.openxmlformats.org/drawingml/2006/table">
            <a:tbl>
              <a:tblPr firstRow="1" bandRow="1">
                <a:tableStyleId>{5C22544A-7EE6-4342-B048-85BDC9FD1C3A}</a:tableStyleId>
              </a:tblPr>
              <a:tblGrid>
                <a:gridCol w="457200"/>
                <a:gridCol w="3429000"/>
                <a:gridCol w="2260120"/>
                <a:gridCol w="2540480"/>
              </a:tblGrid>
              <a:tr h="370840">
                <a:tc>
                  <a:txBody>
                    <a:bodyPr/>
                    <a:lstStyle/>
                    <a:p>
                      <a:r>
                        <a:rPr lang="en-IN" dirty="0" smtClean="0"/>
                        <a:t>5</a:t>
                      </a:r>
                      <a:endParaRPr lang="en-IN" dirty="0"/>
                    </a:p>
                  </a:txBody>
                  <a:tcPr/>
                </a:tc>
                <a:tc>
                  <a:txBody>
                    <a:bodyPr/>
                    <a:lstStyle/>
                    <a:p>
                      <a:r>
                        <a:rPr lang="en-IN" dirty="0" smtClean="0"/>
                        <a:t>Services  provided</a:t>
                      </a:r>
                      <a:r>
                        <a:rPr lang="en-IN" baseline="0" dirty="0" smtClean="0"/>
                        <a:t> by CG, SG, UT or LA to a business entity except</a:t>
                      </a:r>
                      <a:endParaRPr lang="en-IN" baseline="0" dirty="0" smtClean="0"/>
                    </a:p>
                    <a:p>
                      <a:pPr>
                        <a:buFontTx/>
                        <a:buChar char="-"/>
                      </a:pPr>
                      <a:r>
                        <a:rPr lang="en-IN" baseline="0" dirty="0" smtClean="0"/>
                        <a:t>Renting of immovable property</a:t>
                      </a:r>
                      <a:endParaRPr lang="en-IN" baseline="0" dirty="0"/>
                    </a:p>
                    <a:p>
                      <a:pPr>
                        <a:buFontTx/>
                        <a:buChar char="-"/>
                      </a:pPr>
                      <a:r>
                        <a:rPr lang="en-IN" baseline="0" dirty="0" smtClean="0"/>
                        <a:t>Services by dept of post (speed post, express parcel post, life insurance and agency services provided to a person other than CG, SG, UT or LA</a:t>
                      </a:r>
                      <a:endParaRPr lang="en-IN" baseline="0" dirty="0" smtClean="0"/>
                    </a:p>
                    <a:p>
                      <a:pPr>
                        <a:buFontTx/>
                        <a:buChar char="-"/>
                      </a:pPr>
                      <a:r>
                        <a:rPr lang="en-IN" baseline="0" dirty="0" smtClean="0"/>
                        <a:t>Services in relation to an aircraft/vessel, inside/outside of a port/airport</a:t>
                      </a:r>
                      <a:endParaRPr lang="en-IN" baseline="0" dirty="0" smtClean="0"/>
                    </a:p>
                    <a:p>
                      <a:pPr>
                        <a:buFontTx/>
                        <a:buChar char="-"/>
                      </a:pPr>
                      <a:r>
                        <a:rPr lang="en-IN" baseline="0" dirty="0" smtClean="0"/>
                        <a:t>Transport of goods or passengers</a:t>
                      </a:r>
                      <a:endParaRPr lang="en-IN" baseline="0" dirty="0" smtClean="0"/>
                    </a:p>
                  </a:txBody>
                  <a:tcPr/>
                </a:tc>
                <a:tc>
                  <a:txBody>
                    <a:bodyPr/>
                    <a:lstStyle/>
                    <a:p>
                      <a:r>
                        <a:rPr lang="en-IN" dirty="0" smtClean="0"/>
                        <a:t>CG, SG, UT or LA</a:t>
                      </a:r>
                      <a:endParaRPr lang="en-IN" dirty="0"/>
                    </a:p>
                  </a:txBody>
                  <a:tcPr/>
                </a:tc>
                <a:tc>
                  <a:txBody>
                    <a:bodyPr/>
                    <a:lstStyle/>
                    <a:p>
                      <a:r>
                        <a:rPr lang="en-IN" b="1" dirty="0" smtClean="0"/>
                        <a:t>Any business entity located in taxable territory</a:t>
                      </a:r>
                      <a:endParaRPr lang="en-IN" b="1" dirty="0"/>
                    </a:p>
                  </a:txBody>
                  <a:tcPr/>
                </a:tc>
              </a:tr>
              <a:tr h="370840">
                <a:tc>
                  <a:txBody>
                    <a:bodyPr/>
                    <a:lstStyle/>
                    <a:p>
                      <a:r>
                        <a:rPr lang="en-IN" dirty="0" smtClean="0"/>
                        <a:t>5A</a:t>
                      </a:r>
                      <a:endParaRPr lang="en-IN" dirty="0"/>
                    </a:p>
                  </a:txBody>
                  <a:tcPr/>
                </a:tc>
                <a:tc>
                  <a:txBody>
                    <a:bodyPr/>
                    <a:lstStyle/>
                    <a:p>
                      <a:r>
                        <a:rPr lang="en-IN" dirty="0" smtClean="0"/>
                        <a:t>Services provided by CG, SG, UT or LA</a:t>
                      </a:r>
                      <a:r>
                        <a:rPr lang="en-IN" baseline="0" dirty="0" smtClean="0"/>
                        <a:t> </a:t>
                      </a:r>
                      <a:r>
                        <a:rPr lang="en-IN" dirty="0" smtClean="0"/>
                        <a:t>by way of renting of immovable property to a person registered</a:t>
                      </a:r>
                      <a:r>
                        <a:rPr lang="en-IN" baseline="0" dirty="0" smtClean="0"/>
                        <a:t> under CGST Act 2017</a:t>
                      </a:r>
                      <a:endParaRPr lang="en-IN" dirty="0"/>
                    </a:p>
                  </a:txBody>
                  <a:tcPr/>
                </a:tc>
                <a:tc>
                  <a:txBody>
                    <a:bodyPr/>
                    <a:lstStyle/>
                    <a:p>
                      <a:r>
                        <a:rPr lang="en-IN" dirty="0" smtClean="0"/>
                        <a:t>CG, SG, UT or</a:t>
                      </a:r>
                      <a:r>
                        <a:rPr lang="en-IN" baseline="0" dirty="0" smtClean="0"/>
                        <a:t> LA</a:t>
                      </a:r>
                      <a:endParaRPr lang="en-IN" dirty="0"/>
                    </a:p>
                  </a:txBody>
                  <a:tcPr/>
                </a:tc>
                <a:tc>
                  <a:txBody>
                    <a:bodyPr/>
                    <a:lstStyle/>
                    <a:p>
                      <a:r>
                        <a:rPr lang="en-IN" b="0" dirty="0" smtClean="0"/>
                        <a:t>Any person</a:t>
                      </a:r>
                      <a:r>
                        <a:rPr lang="en-IN" b="0" baseline="0" dirty="0" smtClean="0"/>
                        <a:t> registered under CGST Act 2017</a:t>
                      </a:r>
                      <a:endParaRPr lang="en-IN" b="0" dirty="0"/>
                    </a:p>
                  </a:txBody>
                  <a:tcPr/>
                </a:tc>
              </a:tr>
              <a:tr h="370840">
                <a:tc>
                  <a:txBody>
                    <a:bodyPr/>
                    <a:lstStyle/>
                    <a:p>
                      <a:r>
                        <a:rPr lang="en-IN" dirty="0" smtClean="0"/>
                        <a:t>6</a:t>
                      </a:r>
                      <a:endParaRPr lang="en-IN" dirty="0"/>
                    </a:p>
                  </a:txBody>
                  <a:tcPr/>
                </a:tc>
                <a:tc>
                  <a:txBody>
                    <a:bodyPr/>
                    <a:lstStyle/>
                    <a:p>
                      <a:r>
                        <a:rPr lang="en-IN" baseline="0" dirty="0" smtClean="0"/>
                        <a:t>Services by a Director of Company or a Body Corporate to the said Company or the Body Corporate</a:t>
                      </a:r>
                      <a:endParaRPr lang="en-IN" baseline="0" dirty="0" smtClean="0"/>
                    </a:p>
                  </a:txBody>
                  <a:tcPr/>
                </a:tc>
                <a:tc>
                  <a:txBody>
                    <a:bodyPr/>
                    <a:lstStyle/>
                    <a:p>
                      <a:r>
                        <a:rPr lang="en-IN" baseline="0" dirty="0" smtClean="0"/>
                        <a:t>A Director of a Company or a Body Corporate</a:t>
                      </a:r>
                      <a:endParaRPr lang="en-IN" dirty="0"/>
                    </a:p>
                  </a:txBody>
                  <a:tcPr/>
                </a:tc>
                <a:tc>
                  <a:txBody>
                    <a:bodyPr/>
                    <a:lstStyle/>
                    <a:p>
                      <a:r>
                        <a:rPr lang="en-IN" b="0" dirty="0" smtClean="0"/>
                        <a:t>The Company or a Body Corporate located in the taxable territory</a:t>
                      </a:r>
                      <a:endParaRPr lang="en-IN" b="0"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5" name="Content Placeholder 4"/>
          <p:cNvSpPr>
            <a:spLocks noGrp="1"/>
          </p:cNvSpPr>
          <p:nvPr>
            <p:ph idx="1"/>
          </p:nvPr>
        </p:nvSpPr>
        <p:spPr/>
        <p:txBody>
          <a:bodyPr/>
          <a:lstStyle/>
          <a:p>
            <a:endParaRPr lang="en-IN" dirty="0"/>
          </a:p>
        </p:txBody>
      </p:sp>
      <p:graphicFrame>
        <p:nvGraphicFramePr>
          <p:cNvPr id="6" name="Content Placeholder 3"/>
          <p:cNvGraphicFramePr/>
          <p:nvPr/>
        </p:nvGraphicFramePr>
        <p:xfrm>
          <a:off x="228600" y="792480"/>
          <a:ext cx="8686800" cy="5303520"/>
        </p:xfrm>
        <a:graphic>
          <a:graphicData uri="http://schemas.openxmlformats.org/drawingml/2006/table">
            <a:tbl>
              <a:tblPr firstRow="1" bandRow="1">
                <a:tableStyleId>{5C22544A-7EE6-4342-B048-85BDC9FD1C3A}</a:tableStyleId>
              </a:tblPr>
              <a:tblGrid>
                <a:gridCol w="457200"/>
                <a:gridCol w="3962400"/>
                <a:gridCol w="1981200"/>
                <a:gridCol w="2286000"/>
              </a:tblGrid>
              <a:tr h="370840">
                <a:tc>
                  <a:txBody>
                    <a:bodyPr/>
                    <a:lstStyle/>
                    <a:p>
                      <a:r>
                        <a:rPr lang="en-IN" dirty="0" smtClean="0"/>
                        <a:t>7</a:t>
                      </a:r>
                      <a:endParaRPr lang="en-IN" dirty="0"/>
                    </a:p>
                  </a:txBody>
                  <a:tcPr/>
                </a:tc>
                <a:tc>
                  <a:txBody>
                    <a:bodyPr/>
                    <a:lstStyle/>
                    <a:p>
                      <a:r>
                        <a:rPr lang="en-IN" dirty="0" smtClean="0"/>
                        <a:t>Services by an Insurance Agent to any person carrying insurance business</a:t>
                      </a:r>
                      <a:endParaRPr lang="en-IN" dirty="0"/>
                    </a:p>
                  </a:txBody>
                  <a:tcPr/>
                </a:tc>
                <a:tc>
                  <a:txBody>
                    <a:bodyPr/>
                    <a:lstStyle/>
                    <a:p>
                      <a:r>
                        <a:rPr lang="en-IN" dirty="0" smtClean="0"/>
                        <a:t>Insurance Agent</a:t>
                      </a:r>
                      <a:endParaRPr lang="en-IN" dirty="0"/>
                    </a:p>
                  </a:txBody>
                  <a:tcPr/>
                </a:tc>
                <a:tc>
                  <a:txBody>
                    <a:bodyPr/>
                    <a:lstStyle/>
                    <a:p>
                      <a:r>
                        <a:rPr lang="en-IN" b="0" dirty="0" smtClean="0"/>
                        <a:t>Any person carrying insurance business located in taxable territory</a:t>
                      </a:r>
                      <a:endParaRPr lang="en-IN" b="0" dirty="0"/>
                    </a:p>
                  </a:txBody>
                  <a:tcPr/>
                </a:tc>
              </a:tr>
              <a:tr h="370840">
                <a:tc>
                  <a:txBody>
                    <a:bodyPr/>
                    <a:lstStyle/>
                    <a:p>
                      <a:r>
                        <a:rPr lang="en-IN" dirty="0" smtClean="0"/>
                        <a:t>8</a:t>
                      </a:r>
                      <a:endParaRPr lang="en-IN" dirty="0"/>
                    </a:p>
                  </a:txBody>
                  <a:tcPr/>
                </a:tc>
                <a:tc>
                  <a:txBody>
                    <a:bodyPr/>
                    <a:lstStyle/>
                    <a:p>
                      <a:r>
                        <a:rPr lang="en-IN" dirty="0" smtClean="0"/>
                        <a:t>Services by a recovery agent</a:t>
                      </a:r>
                      <a:r>
                        <a:rPr lang="en-IN" baseline="0" dirty="0" smtClean="0"/>
                        <a:t> to a Banking Company or a Financial Institution or an NBFC</a:t>
                      </a:r>
                      <a:endParaRPr lang="en-IN" dirty="0"/>
                    </a:p>
                  </a:txBody>
                  <a:tcPr/>
                </a:tc>
                <a:tc>
                  <a:txBody>
                    <a:bodyPr/>
                    <a:lstStyle/>
                    <a:p>
                      <a:r>
                        <a:rPr lang="en-IN" dirty="0" smtClean="0"/>
                        <a:t>Recovery Agent</a:t>
                      </a:r>
                      <a:endParaRPr lang="en-IN" dirty="0"/>
                    </a:p>
                  </a:txBody>
                  <a:tcPr/>
                </a:tc>
                <a:tc>
                  <a:txBody>
                    <a:bodyPr/>
                    <a:lstStyle/>
                    <a:p>
                      <a:r>
                        <a:rPr lang="en-IN" baseline="0" dirty="0" smtClean="0"/>
                        <a:t>Banking Company or a Financial Institution or an NBFC located in taxable territory</a:t>
                      </a:r>
                      <a:endParaRPr lang="en-IN" b="0" dirty="0"/>
                    </a:p>
                  </a:txBody>
                  <a:tcPr/>
                </a:tc>
              </a:tr>
              <a:tr h="370840">
                <a:tc>
                  <a:txBody>
                    <a:bodyPr/>
                    <a:lstStyle/>
                    <a:p>
                      <a:r>
                        <a:rPr lang="en-IN" dirty="0" smtClean="0"/>
                        <a:t>9</a:t>
                      </a:r>
                      <a:endParaRPr lang="en-IN" dirty="0"/>
                    </a:p>
                  </a:txBody>
                  <a:tcPr/>
                </a:tc>
                <a:tc>
                  <a:txBody>
                    <a:bodyPr/>
                    <a:lstStyle/>
                    <a:p>
                      <a:r>
                        <a:rPr lang="en-IN" dirty="0" smtClean="0"/>
                        <a:t>Supply of services by an author,</a:t>
                      </a:r>
                      <a:r>
                        <a:rPr lang="en-IN" baseline="0" dirty="0" smtClean="0"/>
                        <a:t> music composer, photographer, artist or by way of transferring or permitting the use if enjoyment of a copyright relating original work to a publisher, music company or producer </a:t>
                      </a:r>
                      <a:endParaRPr lang="en-IN" dirty="0"/>
                    </a:p>
                  </a:txBody>
                  <a:tcPr/>
                </a:tc>
                <a:tc>
                  <a:txBody>
                    <a:bodyPr/>
                    <a:lstStyle/>
                    <a:p>
                      <a:r>
                        <a:rPr lang="en-IN" dirty="0" smtClean="0"/>
                        <a:t>Author, music composer, photographer</a:t>
                      </a:r>
                      <a:r>
                        <a:rPr lang="en-IN" baseline="0" dirty="0" smtClean="0"/>
                        <a:t> or artist</a:t>
                      </a:r>
                      <a:endParaRPr lang="en-IN" dirty="0"/>
                    </a:p>
                  </a:txBody>
                  <a:tcPr/>
                </a:tc>
                <a:tc>
                  <a:txBody>
                    <a:bodyPr/>
                    <a:lstStyle/>
                    <a:p>
                      <a:r>
                        <a:rPr lang="en-IN" b="0" dirty="0" smtClean="0"/>
                        <a:t>Publisher,</a:t>
                      </a:r>
                      <a:r>
                        <a:rPr lang="en-IN" b="0" baseline="0" dirty="0" smtClean="0"/>
                        <a:t> music company, producer located in taxable territory</a:t>
                      </a:r>
                      <a:endParaRPr lang="en-IN" b="0" dirty="0"/>
                    </a:p>
                  </a:txBody>
                  <a:tcPr/>
                </a:tc>
              </a:tr>
              <a:tr h="370840">
                <a:tc>
                  <a:txBody>
                    <a:bodyPr/>
                    <a:lstStyle/>
                    <a:p>
                      <a:r>
                        <a:rPr lang="en-IN" dirty="0" smtClean="0"/>
                        <a:t>10</a:t>
                      </a:r>
                      <a:endParaRPr lang="en-IN" dirty="0"/>
                    </a:p>
                  </a:txBody>
                  <a:tcPr/>
                </a:tc>
                <a:tc>
                  <a:txBody>
                    <a:bodyPr/>
                    <a:lstStyle/>
                    <a:p>
                      <a:r>
                        <a:rPr lang="en-IN" dirty="0" smtClean="0"/>
                        <a:t>Supply of services by the members</a:t>
                      </a:r>
                      <a:r>
                        <a:rPr lang="en-IN" baseline="0" dirty="0" smtClean="0"/>
                        <a:t> of Overseeing Committee to RBI</a:t>
                      </a:r>
                      <a:endParaRPr lang="en-IN" dirty="0"/>
                    </a:p>
                  </a:txBody>
                  <a:tcPr/>
                </a:tc>
                <a:tc>
                  <a:txBody>
                    <a:bodyPr/>
                    <a:lstStyle/>
                    <a:p>
                      <a:r>
                        <a:rPr lang="en-IN" dirty="0" smtClean="0"/>
                        <a:t>Members of Overseeing Committee constituted</a:t>
                      </a:r>
                      <a:r>
                        <a:rPr lang="en-IN" baseline="0" dirty="0" smtClean="0"/>
                        <a:t> by RBI</a:t>
                      </a:r>
                      <a:endParaRPr lang="en-IN" dirty="0"/>
                    </a:p>
                  </a:txBody>
                  <a:tcPr/>
                </a:tc>
                <a:tc>
                  <a:txBody>
                    <a:bodyPr/>
                    <a:lstStyle/>
                    <a:p>
                      <a:r>
                        <a:rPr lang="en-IN" dirty="0" smtClean="0"/>
                        <a:t>RBI</a:t>
                      </a:r>
                      <a:endParaRPr lang="en-IN"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792162"/>
          </a:xfrm>
        </p:spPr>
        <p:txBody>
          <a:bodyPr>
            <a:normAutofit/>
          </a:bodyPr>
          <a:lstStyle/>
          <a:p>
            <a:r>
              <a:rPr lang="en-IN" b="1" dirty="0" smtClean="0"/>
              <a:t>Notified Services under IGST</a:t>
            </a:r>
            <a:endParaRPr lang="en-IN" b="1" dirty="0"/>
          </a:p>
        </p:txBody>
      </p:sp>
      <p:graphicFrame>
        <p:nvGraphicFramePr>
          <p:cNvPr id="6" name="Content Placeholder 5"/>
          <p:cNvGraphicFramePr>
            <a:graphicFrameLocks noGrp="1"/>
          </p:cNvGraphicFramePr>
          <p:nvPr>
            <p:ph idx="1"/>
          </p:nvPr>
        </p:nvGraphicFramePr>
        <p:xfrm>
          <a:off x="457200" y="1310640"/>
          <a:ext cx="8305800" cy="3566160"/>
        </p:xfrm>
        <a:graphic>
          <a:graphicData uri="http://schemas.openxmlformats.org/drawingml/2006/table">
            <a:tbl>
              <a:tblPr firstRow="1" bandRow="1">
                <a:tableStyleId>{5C22544A-7EE6-4342-B048-85BDC9FD1C3A}</a:tableStyleId>
              </a:tblPr>
              <a:tblGrid>
                <a:gridCol w="533400"/>
                <a:gridCol w="3581400"/>
                <a:gridCol w="2057400"/>
                <a:gridCol w="2133600"/>
              </a:tblGrid>
              <a:tr h="370840">
                <a:tc>
                  <a:txBody>
                    <a:bodyPr/>
                    <a:lstStyle/>
                    <a:p>
                      <a:pPr algn="ctr"/>
                      <a:r>
                        <a:rPr lang="en-IN" b="1" dirty="0" smtClean="0"/>
                        <a:t>Sr. No.</a:t>
                      </a:r>
                      <a:endParaRPr lang="en-IN" b="1" dirty="0"/>
                    </a:p>
                  </a:txBody>
                  <a:tcPr/>
                </a:tc>
                <a:tc>
                  <a:txBody>
                    <a:bodyPr/>
                    <a:lstStyle/>
                    <a:p>
                      <a:pPr algn="ctr"/>
                      <a:endParaRPr lang="en-IN" b="1" dirty="0" smtClean="0"/>
                    </a:p>
                    <a:p>
                      <a:pPr algn="ctr"/>
                      <a:r>
                        <a:rPr lang="en-IN" b="1" dirty="0" smtClean="0"/>
                        <a:t>Nature of Supply</a:t>
                      </a:r>
                      <a:endParaRPr lang="en-IN" b="1" dirty="0"/>
                    </a:p>
                  </a:txBody>
                  <a:tcPr/>
                </a:tc>
                <a:tc>
                  <a:txBody>
                    <a:bodyPr/>
                    <a:lstStyle/>
                    <a:p>
                      <a:pPr algn="ctr"/>
                      <a:endParaRPr lang="en-IN" b="1" dirty="0" smtClean="0"/>
                    </a:p>
                    <a:p>
                      <a:pPr algn="ctr"/>
                      <a:r>
                        <a:rPr lang="en-IN" b="1" dirty="0" smtClean="0"/>
                        <a:t>Supplier </a:t>
                      </a:r>
                      <a:endParaRPr lang="en-IN" b="1" dirty="0"/>
                    </a:p>
                  </a:txBody>
                  <a:tcPr/>
                </a:tc>
                <a:tc>
                  <a:txBody>
                    <a:bodyPr/>
                    <a:lstStyle/>
                    <a:p>
                      <a:pPr algn="ctr"/>
                      <a:r>
                        <a:rPr lang="en-IN" b="1" dirty="0" smtClean="0"/>
                        <a:t>Recipient</a:t>
                      </a:r>
                      <a:endParaRPr lang="en-IN" b="1" dirty="0" smtClean="0"/>
                    </a:p>
                    <a:p>
                      <a:pPr algn="ctr"/>
                      <a:r>
                        <a:rPr lang="en-IN" b="1" dirty="0" smtClean="0"/>
                        <a:t>(Liable</a:t>
                      </a:r>
                      <a:r>
                        <a:rPr lang="en-IN" b="1" baseline="0" dirty="0" smtClean="0"/>
                        <a:t> to pay tax)</a:t>
                      </a:r>
                      <a:endParaRPr lang="en-IN" b="1" dirty="0"/>
                    </a:p>
                  </a:txBody>
                  <a:tcPr/>
                </a:tc>
              </a:tr>
              <a:tr h="370840">
                <a:tc>
                  <a:txBody>
                    <a:bodyPr/>
                    <a:lstStyle/>
                    <a:p>
                      <a:r>
                        <a:rPr lang="en-IN" dirty="0" smtClean="0"/>
                        <a:t>1</a:t>
                      </a:r>
                      <a:endParaRPr lang="en-IN" dirty="0"/>
                    </a:p>
                  </a:txBody>
                  <a:tcPr/>
                </a:tc>
                <a:tc>
                  <a:txBody>
                    <a:bodyPr/>
                    <a:lstStyle/>
                    <a:p>
                      <a:r>
                        <a:rPr lang="en-IN" dirty="0" smtClean="0"/>
                        <a:t>Services supplied by a person located in a non-taxable territory to any person</a:t>
                      </a:r>
                      <a:r>
                        <a:rPr lang="en-IN" baseline="0" dirty="0" smtClean="0"/>
                        <a:t> other than non-taxable online recipient.</a:t>
                      </a:r>
                      <a:endParaRPr lang="en-IN" dirty="0"/>
                    </a:p>
                  </a:txBody>
                  <a:tcPr/>
                </a:tc>
                <a:tc>
                  <a:txBody>
                    <a:bodyPr/>
                    <a:lstStyle/>
                    <a:p>
                      <a:r>
                        <a:rPr lang="en-IN" dirty="0" smtClean="0"/>
                        <a:t>Any person located in non-taxable territory</a:t>
                      </a:r>
                      <a:endParaRPr lang="en-IN" dirty="0"/>
                    </a:p>
                  </a:txBody>
                  <a:tcPr/>
                </a:tc>
                <a:tc>
                  <a:txBody>
                    <a:bodyPr/>
                    <a:lstStyle/>
                    <a:p>
                      <a:r>
                        <a:rPr lang="en-IN" dirty="0" smtClean="0"/>
                        <a:t>Any person located in taxable territory except</a:t>
                      </a:r>
                      <a:r>
                        <a:rPr lang="en-IN" baseline="0" dirty="0" smtClean="0"/>
                        <a:t> non-taxable online recipient</a:t>
                      </a:r>
                      <a:endParaRPr lang="en-IN" dirty="0"/>
                    </a:p>
                  </a:txBody>
                  <a:tcPr/>
                </a:tc>
              </a:tr>
              <a:tr h="370840">
                <a:tc>
                  <a:txBody>
                    <a:bodyPr/>
                    <a:lstStyle/>
                    <a:p>
                      <a:r>
                        <a:rPr lang="en-IN" dirty="0" smtClean="0"/>
                        <a:t>2</a:t>
                      </a:r>
                      <a:endParaRPr lang="en-IN" dirty="0"/>
                    </a:p>
                  </a:txBody>
                  <a:tcPr/>
                </a:tc>
                <a:tc>
                  <a:txBody>
                    <a:bodyPr/>
                    <a:lstStyle/>
                    <a:p>
                      <a:r>
                        <a:rPr lang="en-IN" dirty="0" smtClean="0"/>
                        <a:t>Services supplied by a person</a:t>
                      </a:r>
                      <a:r>
                        <a:rPr lang="en-IN" baseline="0" dirty="0" smtClean="0"/>
                        <a:t> located in non-taxable territory by way of goods transportation through a vessel from outside India up to Customs station of clearance in India</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dirty="0" smtClean="0"/>
                        <a:t>Any person located in non-taxable territory</a:t>
                      </a:r>
                      <a:endParaRPr lang="en-IN" dirty="0" smtClean="0"/>
                    </a:p>
                    <a:p>
                      <a:endParaRPr lang="en-IN" dirty="0"/>
                    </a:p>
                  </a:txBody>
                  <a:tcPr/>
                </a:tc>
                <a:tc>
                  <a:txBody>
                    <a:bodyPr/>
                    <a:lstStyle/>
                    <a:p>
                      <a:r>
                        <a:rPr lang="en-IN" dirty="0" smtClean="0"/>
                        <a:t>Importer located in taxable territory</a:t>
                      </a:r>
                      <a:endParaRPr lang="en-IN" dirty="0"/>
                    </a:p>
                  </a:txBody>
                  <a:tcPr/>
                </a:tc>
              </a:tr>
            </a:tbl>
          </a:graphicData>
        </a:graphic>
      </p:graphicFrame>
      <p:sp>
        <p:nvSpPr>
          <p:cNvPr id="7" name="TextBox 6"/>
          <p:cNvSpPr txBox="1"/>
          <p:nvPr/>
        </p:nvSpPr>
        <p:spPr>
          <a:xfrm>
            <a:off x="533400" y="5276671"/>
            <a:ext cx="8001000" cy="1200329"/>
          </a:xfrm>
          <a:prstGeom prst="rect">
            <a:avLst/>
          </a:prstGeom>
          <a:noFill/>
        </p:spPr>
        <p:txBody>
          <a:bodyPr wrap="square" rtlCol="0">
            <a:spAutoFit/>
          </a:bodyPr>
          <a:lstStyle/>
          <a:p>
            <a:r>
              <a:rPr lang="en-IN" b="1" dirty="0" smtClean="0"/>
              <a:t>Non-taxable online recipient means govt, local authority, individual or any unregistered person receiving online information and database access related to anything except commerce, industry or any business  profession, located in taxable territory.</a:t>
            </a:r>
            <a:endParaRPr lang="en-IN"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1">
            <a:alphaModFix amt="45000"/>
            <a:lum/>
          </a:blip>
          <a:srcRect/>
          <a:stretch>
            <a:fillRect t="19000" b="2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smtClean="0"/>
              <a:t>Supply from URD [Sec 9(4)]</a:t>
            </a:r>
            <a:br>
              <a:rPr lang="en-IN" b="1" smtClean="0"/>
            </a:br>
            <a:r>
              <a:rPr lang="en-IN" sz="2700" b="1" smtClean="0"/>
              <a:t>Deferred to 30</a:t>
            </a:r>
            <a:r>
              <a:rPr lang="en-IN" sz="2700" b="1" baseline="30000" smtClean="0"/>
              <a:t>th</a:t>
            </a:r>
            <a:r>
              <a:rPr lang="en-IN" sz="2700" b="1" smtClean="0"/>
              <a:t> Sept, 2019</a:t>
            </a:r>
            <a:endParaRPr lang="en-IN" b="1" dirty="0"/>
          </a:p>
        </p:txBody>
      </p:sp>
      <p:sp>
        <p:nvSpPr>
          <p:cNvPr id="3" name="Content Placeholder 2"/>
          <p:cNvSpPr>
            <a:spLocks noGrp="1"/>
          </p:cNvSpPr>
          <p:nvPr>
            <p:ph idx="1"/>
          </p:nvPr>
        </p:nvSpPr>
        <p:spPr/>
        <p:txBody>
          <a:bodyPr>
            <a:normAutofit/>
          </a:bodyPr>
          <a:lstStyle/>
          <a:p>
            <a:pPr>
              <a:buNone/>
            </a:pPr>
            <a:r>
              <a:rPr lang="en-IN" smtClean="0"/>
              <a:t>	</a:t>
            </a:r>
            <a:r>
              <a:rPr lang="en-IN" sz="2400" smtClean="0"/>
              <a:t>This provision will apply if the below conditions are met:</a:t>
            </a:r>
            <a:endParaRPr lang="en-IN" sz="2400" smtClean="0"/>
          </a:p>
          <a:p>
            <a:r>
              <a:rPr lang="en-IN" sz="2400" smtClean="0"/>
              <a:t>There should be a supply of goods or services</a:t>
            </a:r>
            <a:endParaRPr lang="en-IN" sz="2400" smtClean="0"/>
          </a:p>
          <a:p>
            <a:r>
              <a:rPr lang="en-IN" sz="2400" smtClean="0"/>
              <a:t>The supply should be in respect of taxable goods/services</a:t>
            </a:r>
            <a:endParaRPr lang="en-IN" sz="2400" smtClean="0"/>
          </a:p>
          <a:p>
            <a:r>
              <a:rPr lang="en-IN" sz="2400" smtClean="0"/>
              <a:t>Supply must be </a:t>
            </a:r>
            <a:r>
              <a:rPr lang="en-IN" sz="2400" i="1" smtClean="0"/>
              <a:t>by</a:t>
            </a:r>
            <a:r>
              <a:rPr lang="en-IN" sz="2400" smtClean="0"/>
              <a:t> an unregistered person.</a:t>
            </a:r>
            <a:endParaRPr lang="en-IN" sz="2400" smtClean="0"/>
          </a:p>
          <a:p>
            <a:r>
              <a:rPr lang="en-IN" sz="2400" smtClean="0"/>
              <a:t>Supply must be </a:t>
            </a:r>
            <a:r>
              <a:rPr lang="en-IN" sz="2400" i="1" smtClean="0"/>
              <a:t>to</a:t>
            </a:r>
            <a:r>
              <a:rPr lang="en-IN" sz="2400" smtClean="0"/>
              <a:t> a registered person</a:t>
            </a:r>
            <a:endParaRPr lang="en-IN" sz="2400" smtClean="0"/>
          </a:p>
          <a:p>
            <a:r>
              <a:rPr lang="en-IN" sz="2400" smtClean="0"/>
              <a:t>Supply must be an intra-state supply as compulsory registration is required for inter-state sales</a:t>
            </a:r>
            <a:endParaRPr lang="en-IN" sz="2400" smtClean="0"/>
          </a:p>
          <a:p>
            <a:pPr algn="just">
              <a:buNone/>
            </a:pPr>
            <a:r>
              <a:rPr lang="en-IN" sz="2400" smtClean="0"/>
              <a:t>	</a:t>
            </a:r>
            <a:endParaRPr lang="en-IN" sz="2400" b="1" smtClean="0"/>
          </a:p>
          <a:p>
            <a:pPr>
              <a:buNone/>
            </a:pPr>
            <a:endParaRPr lang="en-IN" dirty="0"/>
          </a:p>
        </p:txBody>
      </p:sp>
      <p:sp>
        <p:nvSpPr>
          <p:cNvPr id="4" name="Rectangle 3"/>
          <p:cNvSpPr/>
          <p:nvPr/>
        </p:nvSpPr>
        <p:spPr>
          <a:xfrm>
            <a:off x="685800" y="5029200"/>
            <a:ext cx="7848600" cy="1219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b="1" dirty="0" smtClean="0">
                <a:solidFill>
                  <a:schemeClr val="tx1"/>
                </a:solidFill>
              </a:rPr>
              <a:t>Purchases up to Rs. 5,000 per day from unregistered suppliers will not attract GST.  In other words, there is a reverse charge on buying from unregistered dealers if you are dealing with unregistered suppliers and making payments above Rs. 5,000.</a:t>
            </a:r>
            <a:endParaRPr lang="en-IN"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1">
            <a:alphaModFix amt="34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a:bodyPr>
          <a:lstStyle/>
          <a:p>
            <a:pPr>
              <a:buNone/>
            </a:pPr>
            <a:r>
              <a:rPr lang="en-IN" b="1" dirty="0" smtClean="0"/>
              <a:t>	Profit &amp; Loss A/c items which might attract GST under RCM in relation to URD?</a:t>
            </a:r>
            <a:endParaRPr lang="en-IN" dirty="0" smtClean="0"/>
          </a:p>
          <a:p>
            <a:pPr algn="just">
              <a:buNone/>
            </a:pPr>
            <a:r>
              <a:rPr lang="en-IN" dirty="0" smtClean="0"/>
              <a:t>	</a:t>
            </a:r>
            <a:r>
              <a:rPr lang="en-IN" sz="2000" dirty="0" smtClean="0"/>
              <a:t>Rent, Commission payments, Printing and stationery, Repairs and Maintenance, Office Maintenance, Vehicle maintenance, Computer maintenance, Legal Fees, Consultancy Fees, Professional Fees, Audit Fees, Freight and transportation expenses (GTA), Gift expenses, Business promotion expenses, Advertisement, etc.</a:t>
            </a:r>
            <a:endParaRPr lang="en-IN" sz="2000" dirty="0" smtClean="0"/>
          </a:p>
          <a:p>
            <a:pPr>
              <a:buNone/>
            </a:pPr>
            <a:r>
              <a:rPr lang="en-IN" b="1" dirty="0" smtClean="0"/>
              <a:t>	Exceptions</a:t>
            </a:r>
            <a:endParaRPr lang="en-IN" dirty="0" smtClean="0"/>
          </a:p>
          <a:p>
            <a:pPr algn="just">
              <a:buNone/>
            </a:pPr>
            <a:r>
              <a:rPr lang="en-IN" dirty="0" smtClean="0"/>
              <a:t>	</a:t>
            </a:r>
            <a:r>
              <a:rPr lang="en-IN" sz="2000" dirty="0" smtClean="0"/>
              <a:t>For these items, RCM will not apply for the simple reason that GST is not applicable on these:</a:t>
            </a:r>
            <a:endParaRPr lang="en-IN" sz="2000" dirty="0" smtClean="0"/>
          </a:p>
          <a:p>
            <a:pPr algn="just">
              <a:buNone/>
            </a:pPr>
            <a:r>
              <a:rPr lang="en-IN" sz="2000" dirty="0" smtClean="0"/>
              <a:t>	Salary and wages, Electricity, Interest, Car fuel (Diesel/petrol), Government Fees (such as MCA fees, land registration fees etc.)</a:t>
            </a:r>
            <a:endParaRPr lang="en-IN" sz="2000" dirty="0" smtClean="0"/>
          </a:p>
          <a:p>
            <a:pPr algn="ctr">
              <a:buNone/>
            </a:pPr>
            <a:r>
              <a:rPr lang="en-IN" sz="2000" dirty="0" smtClean="0"/>
              <a:t>	</a:t>
            </a:r>
            <a:endParaRPr lang="en-IN" sz="2000" dirty="0" smtClean="0"/>
          </a:p>
          <a:p>
            <a:pPr algn="ctr">
              <a:buNone/>
            </a:pPr>
            <a:r>
              <a:rPr lang="en-IN" sz="2000" dirty="0" smtClean="0"/>
              <a:t>“</a:t>
            </a:r>
            <a:r>
              <a:rPr lang="en-IN" sz="2000" b="1" dirty="0" smtClean="0"/>
              <a:t>RCM will not be applicable on exempted goods”</a:t>
            </a:r>
            <a:endParaRPr lang="en-IN" sz="2000" b="1" dirty="0" smtClean="0"/>
          </a:p>
          <a:p>
            <a:pPr algn="just">
              <a:buNone/>
            </a:pP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1">
            <a:alphaModFix amt="52000"/>
            <a:lum/>
          </a:blip>
          <a:srcRect/>
          <a:stretch>
            <a:fillRect t="-1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382000" cy="715962"/>
          </a:xfrm>
        </p:spPr>
        <p:txBody>
          <a:bodyPr>
            <a:normAutofit/>
          </a:bodyPr>
          <a:lstStyle/>
          <a:p>
            <a:r>
              <a:rPr lang="en-IN" sz="3600" b="1" dirty="0" smtClean="0"/>
              <a:t>Electronic Commerce Operator [Sec 9(5)]</a:t>
            </a:r>
            <a:endParaRPr lang="en-IN" sz="3600" b="1" dirty="0"/>
          </a:p>
        </p:txBody>
      </p:sp>
      <p:sp>
        <p:nvSpPr>
          <p:cNvPr id="3" name="Content Placeholder 2"/>
          <p:cNvSpPr>
            <a:spLocks noGrp="1"/>
          </p:cNvSpPr>
          <p:nvPr>
            <p:ph idx="1"/>
          </p:nvPr>
        </p:nvSpPr>
        <p:spPr>
          <a:xfrm>
            <a:off x="457200" y="1752600"/>
            <a:ext cx="8229600" cy="4906963"/>
          </a:xfrm>
        </p:spPr>
        <p:txBody>
          <a:bodyPr>
            <a:noAutofit/>
          </a:bodyPr>
          <a:lstStyle/>
          <a:p>
            <a:pPr algn="just"/>
            <a:r>
              <a:rPr lang="en-IN" sz="2400" b="1" dirty="0" smtClean="0">
                <a:latin typeface="Angsana New" pitchFamily="18" charset="-34"/>
                <a:cs typeface="Angsana New" pitchFamily="18" charset="-34"/>
              </a:rPr>
              <a:t>ECO: </a:t>
            </a:r>
            <a:r>
              <a:rPr lang="en-IN" sz="2400" dirty="0" smtClean="0">
                <a:latin typeface="Angsana New" pitchFamily="18" charset="-34"/>
                <a:cs typeface="Angsana New" pitchFamily="18" charset="-34"/>
              </a:rPr>
              <a:t>Display products or services which are actually supplied by some other person to the consumer. The ECO provides a market place for selling dealer’s goods. The ECO collects amount from the consumer and remits to the dealer.</a:t>
            </a:r>
            <a:endParaRPr lang="en-IN" sz="2400" dirty="0" smtClean="0">
              <a:latin typeface="Angsana New" pitchFamily="18" charset="-34"/>
              <a:cs typeface="Angsana New" pitchFamily="18" charset="-34"/>
            </a:endParaRPr>
          </a:p>
          <a:p>
            <a:pPr algn="just"/>
            <a:r>
              <a:rPr lang="en-IN" sz="2400" b="1" dirty="0" smtClean="0">
                <a:latin typeface="Angsana New" pitchFamily="18" charset="-34"/>
                <a:cs typeface="Angsana New" pitchFamily="18" charset="-34"/>
              </a:rPr>
              <a:t>Radio Taxi: </a:t>
            </a:r>
            <a:r>
              <a:rPr lang="en-IN" sz="2400" dirty="0" smtClean="0">
                <a:latin typeface="Angsana New" pitchFamily="18" charset="-34"/>
                <a:cs typeface="Angsana New" pitchFamily="18" charset="-34"/>
              </a:rPr>
              <a:t>Taxi services having two way communication with a Central Control Office Taxi operating using GPS or GPRS.</a:t>
            </a:r>
            <a:endParaRPr lang="en-IN" sz="2400" dirty="0" smtClean="0">
              <a:latin typeface="Angsana New" pitchFamily="18" charset="-34"/>
              <a:cs typeface="Angsana New" pitchFamily="18" charset="-34"/>
            </a:endParaRPr>
          </a:p>
          <a:p>
            <a:pPr algn="just"/>
            <a:r>
              <a:rPr lang="en-IN" sz="2400" b="1" dirty="0" err="1" smtClean="0">
                <a:latin typeface="Angsana New" pitchFamily="18" charset="-34"/>
                <a:cs typeface="Angsana New" pitchFamily="18" charset="-34"/>
              </a:rPr>
              <a:t>Maxicab</a:t>
            </a:r>
            <a:r>
              <a:rPr lang="en-IN" sz="2400" b="1" dirty="0" smtClean="0">
                <a:latin typeface="Angsana New" pitchFamily="18" charset="-34"/>
                <a:cs typeface="Angsana New" pitchFamily="18" charset="-34"/>
              </a:rPr>
              <a:t> / </a:t>
            </a:r>
            <a:r>
              <a:rPr lang="en-IN" sz="2400" b="1" dirty="0" err="1" smtClean="0">
                <a:latin typeface="Angsana New" pitchFamily="18" charset="-34"/>
                <a:cs typeface="Angsana New" pitchFamily="18" charset="-34"/>
              </a:rPr>
              <a:t>Motorcab</a:t>
            </a:r>
            <a:r>
              <a:rPr lang="en-IN" sz="2400" b="1" dirty="0" smtClean="0">
                <a:latin typeface="Angsana New" pitchFamily="18" charset="-34"/>
                <a:cs typeface="Angsana New" pitchFamily="18" charset="-34"/>
              </a:rPr>
              <a:t> / Motor Car</a:t>
            </a:r>
            <a:r>
              <a:rPr lang="en-IN" sz="2400" b="1" smtClean="0">
                <a:latin typeface="Angsana New" pitchFamily="18" charset="-34"/>
                <a:cs typeface="Angsana New" pitchFamily="18" charset="-34"/>
              </a:rPr>
              <a:t>: </a:t>
            </a:r>
            <a:r>
              <a:rPr lang="en-IN" sz="2400" smtClean="0">
                <a:latin typeface="Angsana New" pitchFamily="18" charset="-34"/>
                <a:cs typeface="Angsana New" pitchFamily="18" charset="-34"/>
              </a:rPr>
              <a:t>6-12 </a:t>
            </a:r>
            <a:r>
              <a:rPr lang="en-IN" sz="2400" dirty="0" smtClean="0">
                <a:latin typeface="Angsana New" pitchFamily="18" charset="-34"/>
                <a:cs typeface="Angsana New" pitchFamily="18" charset="-34"/>
              </a:rPr>
              <a:t>passengers / up to 6 passengers / any motor vehicle other than transport vehicle, omnibus, road-roller, tractor, motor-cycle or invalid carriage.</a:t>
            </a:r>
            <a:endParaRPr lang="en-IN" sz="2400" dirty="0" smtClean="0">
              <a:latin typeface="Angsana New" pitchFamily="18" charset="-34"/>
              <a:cs typeface="Angsana New" pitchFamily="18" charset="-34"/>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533400" y="1264920"/>
          <a:ext cx="8229600" cy="3840480"/>
        </p:xfrm>
        <a:graphic>
          <a:graphicData uri="http://schemas.openxmlformats.org/drawingml/2006/table">
            <a:tbl>
              <a:tblPr firstRow="1" bandRow="1">
                <a:tableStyleId>{5C22544A-7EE6-4342-B048-85BDC9FD1C3A}</a:tableStyleId>
              </a:tblPr>
              <a:tblGrid>
                <a:gridCol w="533400"/>
                <a:gridCol w="3810000"/>
                <a:gridCol w="1295400"/>
                <a:gridCol w="1219200"/>
                <a:gridCol w="1371600"/>
              </a:tblGrid>
              <a:tr h="370840">
                <a:tc>
                  <a:txBody>
                    <a:bodyPr/>
                    <a:lstStyle/>
                    <a:p>
                      <a:pPr algn="ctr"/>
                      <a:endParaRPr lang="en-IN" dirty="0" smtClean="0"/>
                    </a:p>
                    <a:p>
                      <a:pPr algn="ctr"/>
                      <a:r>
                        <a:rPr lang="en-IN" dirty="0" smtClean="0"/>
                        <a:t>Sr.</a:t>
                      </a:r>
                      <a:r>
                        <a:rPr lang="en-IN" baseline="0" dirty="0" smtClean="0"/>
                        <a:t> No.</a:t>
                      </a:r>
                      <a:endParaRPr lang="en-IN" dirty="0"/>
                    </a:p>
                  </a:txBody>
                  <a:tcPr/>
                </a:tc>
                <a:tc>
                  <a:txBody>
                    <a:bodyPr/>
                    <a:lstStyle/>
                    <a:p>
                      <a:pPr algn="ctr"/>
                      <a:endParaRPr lang="en-IN" dirty="0" smtClean="0"/>
                    </a:p>
                    <a:p>
                      <a:pPr algn="ctr"/>
                      <a:r>
                        <a:rPr lang="en-IN" dirty="0" smtClean="0"/>
                        <a:t>Nature of Service</a:t>
                      </a:r>
                      <a:endParaRPr lang="en-IN" dirty="0"/>
                    </a:p>
                  </a:txBody>
                  <a:tcPr/>
                </a:tc>
                <a:tc>
                  <a:txBody>
                    <a:bodyPr/>
                    <a:lstStyle/>
                    <a:p>
                      <a:pPr algn="ctr"/>
                      <a:endParaRPr lang="en-IN" dirty="0" smtClean="0"/>
                    </a:p>
                    <a:p>
                      <a:pPr algn="ctr"/>
                      <a:r>
                        <a:rPr lang="en-IN" dirty="0" smtClean="0"/>
                        <a:t>Supplier</a:t>
                      </a:r>
                      <a:endParaRPr lang="en-IN" dirty="0"/>
                    </a:p>
                  </a:txBody>
                  <a:tcPr/>
                </a:tc>
                <a:tc>
                  <a:txBody>
                    <a:bodyPr/>
                    <a:lstStyle/>
                    <a:p>
                      <a:pPr algn="ctr"/>
                      <a:endParaRPr lang="en-IN" dirty="0" smtClean="0"/>
                    </a:p>
                    <a:p>
                      <a:pPr algn="ctr"/>
                      <a:r>
                        <a:rPr lang="en-IN" dirty="0" smtClean="0"/>
                        <a:t>Recipient</a:t>
                      </a:r>
                      <a:endParaRPr lang="en-IN" dirty="0"/>
                    </a:p>
                  </a:txBody>
                  <a:tcPr/>
                </a:tc>
                <a:tc>
                  <a:txBody>
                    <a:bodyPr/>
                    <a:lstStyle/>
                    <a:p>
                      <a:pPr algn="ctr"/>
                      <a:r>
                        <a:rPr lang="en-IN" dirty="0" smtClean="0"/>
                        <a:t>Person Liable</a:t>
                      </a:r>
                      <a:r>
                        <a:rPr lang="en-IN" baseline="0" dirty="0" smtClean="0"/>
                        <a:t> to pay GST</a:t>
                      </a:r>
                      <a:endParaRPr lang="en-IN" dirty="0"/>
                    </a:p>
                  </a:txBody>
                  <a:tcPr/>
                </a:tc>
              </a:tr>
              <a:tr h="370840">
                <a:tc>
                  <a:txBody>
                    <a:bodyPr/>
                    <a:lstStyle/>
                    <a:p>
                      <a:r>
                        <a:rPr lang="en-IN" dirty="0" smtClean="0"/>
                        <a:t>1</a:t>
                      </a:r>
                      <a:endParaRPr lang="en-IN" dirty="0"/>
                    </a:p>
                  </a:txBody>
                  <a:tcPr/>
                </a:tc>
                <a:tc>
                  <a:txBody>
                    <a:bodyPr/>
                    <a:lstStyle/>
                    <a:p>
                      <a:pPr algn="l"/>
                      <a:r>
                        <a:rPr lang="en-IN" dirty="0" smtClean="0"/>
                        <a:t>Services by way of transportation of passengers by a radio taxi, motor cab, maxi cab or motor cycle</a:t>
                      </a:r>
                      <a:endParaRPr lang="en-IN" dirty="0"/>
                    </a:p>
                  </a:txBody>
                  <a:tcPr/>
                </a:tc>
                <a:tc>
                  <a:txBody>
                    <a:bodyPr/>
                    <a:lstStyle/>
                    <a:p>
                      <a:r>
                        <a:rPr lang="en-IN" dirty="0" smtClean="0"/>
                        <a:t>Driver</a:t>
                      </a:r>
                      <a:endParaRPr lang="en-IN" dirty="0"/>
                    </a:p>
                  </a:txBody>
                  <a:tcPr/>
                </a:tc>
                <a:tc>
                  <a:txBody>
                    <a:bodyPr/>
                    <a:lstStyle/>
                    <a:p>
                      <a:r>
                        <a:rPr lang="en-IN" dirty="0" smtClean="0"/>
                        <a:t>Any person</a:t>
                      </a:r>
                      <a:endParaRPr lang="en-IN" dirty="0"/>
                    </a:p>
                  </a:txBody>
                  <a:tcPr/>
                </a:tc>
                <a:tc>
                  <a:txBody>
                    <a:bodyPr/>
                    <a:lstStyle/>
                    <a:p>
                      <a:r>
                        <a:rPr lang="en-IN" dirty="0" smtClean="0"/>
                        <a:t>ECO</a:t>
                      </a:r>
                      <a:endParaRPr lang="en-IN" dirty="0" smtClean="0"/>
                    </a:p>
                    <a:p>
                      <a:r>
                        <a:rPr lang="en-IN" dirty="0" smtClean="0"/>
                        <a:t>(OLA,</a:t>
                      </a:r>
                      <a:r>
                        <a:rPr lang="en-IN" baseline="0" dirty="0" smtClean="0"/>
                        <a:t> UBER)</a:t>
                      </a:r>
                      <a:endParaRPr lang="en-IN" dirty="0"/>
                    </a:p>
                  </a:txBody>
                  <a:tcPr/>
                </a:tc>
              </a:tr>
              <a:tr h="370840">
                <a:tc>
                  <a:txBody>
                    <a:bodyPr/>
                    <a:lstStyle/>
                    <a:p>
                      <a:r>
                        <a:rPr lang="en-IN" dirty="0" smtClean="0"/>
                        <a:t>2</a:t>
                      </a:r>
                      <a:endParaRPr lang="en-IN" dirty="0"/>
                    </a:p>
                  </a:txBody>
                  <a:tcPr/>
                </a:tc>
                <a:tc>
                  <a:txBody>
                    <a:bodyPr/>
                    <a:lstStyle/>
                    <a:p>
                      <a:pPr algn="l"/>
                      <a:r>
                        <a:rPr lang="en-IN" dirty="0" smtClean="0"/>
                        <a:t>Services by way of providing accommodation in hotels, inns, guest houses, clubs, campsites or other commercial places meant</a:t>
                      </a:r>
                      <a:r>
                        <a:rPr lang="en-IN" baseline="0" dirty="0" smtClean="0"/>
                        <a:t> for residential or lodging purposes, except where the supplier of such service is liable for registration under GST</a:t>
                      </a:r>
                      <a:endParaRPr lang="en-IN" dirty="0"/>
                    </a:p>
                  </a:txBody>
                  <a:tcPr/>
                </a:tc>
                <a:tc>
                  <a:txBody>
                    <a:bodyPr/>
                    <a:lstStyle/>
                    <a:p>
                      <a:r>
                        <a:rPr lang="en-IN" dirty="0" smtClean="0"/>
                        <a:t>Unregistered person supplying</a:t>
                      </a:r>
                      <a:r>
                        <a:rPr lang="en-IN" baseline="0" dirty="0" smtClean="0"/>
                        <a:t> services through ECO</a:t>
                      </a:r>
                      <a:endParaRPr lang="en-IN" dirty="0"/>
                    </a:p>
                  </a:txBody>
                  <a:tcPr/>
                </a:tc>
                <a:tc>
                  <a:txBody>
                    <a:bodyPr/>
                    <a:lstStyle/>
                    <a:p>
                      <a:r>
                        <a:rPr lang="en-IN" dirty="0" smtClean="0"/>
                        <a:t>Any person</a:t>
                      </a:r>
                      <a:endParaRPr lang="en-IN" dirty="0"/>
                    </a:p>
                  </a:txBody>
                  <a:tcPr/>
                </a:tc>
                <a:tc>
                  <a:txBody>
                    <a:bodyPr/>
                    <a:lstStyle/>
                    <a:p>
                      <a:r>
                        <a:rPr lang="en-IN" dirty="0" smtClean="0"/>
                        <a:t>ECO</a:t>
                      </a:r>
                      <a:endParaRPr lang="en-IN" dirty="0" smtClean="0"/>
                    </a:p>
                    <a:p>
                      <a:r>
                        <a:rPr lang="en-IN" dirty="0" smtClean="0"/>
                        <a:t>(MMT,</a:t>
                      </a:r>
                      <a:r>
                        <a:rPr lang="en-IN" baseline="0" dirty="0" smtClean="0"/>
                        <a:t> GOIBIBO, AIRBNB, TRIVAGO)</a:t>
                      </a:r>
                      <a:endParaRPr lang="en-IN" dirty="0" smtClean="0"/>
                    </a:p>
                    <a:p>
                      <a:endParaRPr lang="en-IN" dirty="0"/>
                    </a:p>
                  </a:txBody>
                  <a:tcPr/>
                </a:tc>
              </a:tr>
            </a:tbl>
          </a:graphicData>
        </a:graphic>
      </p:graphicFrame>
      <p:pic>
        <p:nvPicPr>
          <p:cNvPr id="5" name="Picture 4" descr="trivago.jpg"/>
          <p:cNvPicPr>
            <a:picLocks noChangeAspect="1"/>
          </p:cNvPicPr>
          <p:nvPr/>
        </p:nvPicPr>
        <p:blipFill>
          <a:blip r:embed="rId1" cstate="print"/>
          <a:stretch>
            <a:fillRect/>
          </a:stretch>
        </p:blipFill>
        <p:spPr>
          <a:xfrm rot="20761539">
            <a:off x="7541043" y="5762750"/>
            <a:ext cx="1117890" cy="745260"/>
          </a:xfrm>
          <a:prstGeom prst="rect">
            <a:avLst/>
          </a:prstGeom>
        </p:spPr>
      </p:pic>
      <p:pic>
        <p:nvPicPr>
          <p:cNvPr id="7" name="Picture 6" descr="images.jpg"/>
          <p:cNvPicPr>
            <a:picLocks noChangeAspect="1"/>
          </p:cNvPicPr>
          <p:nvPr/>
        </p:nvPicPr>
        <p:blipFill>
          <a:blip r:embed="rId2"/>
          <a:stretch>
            <a:fillRect/>
          </a:stretch>
        </p:blipFill>
        <p:spPr>
          <a:xfrm rot="898478">
            <a:off x="886092" y="5664910"/>
            <a:ext cx="1160145" cy="828675"/>
          </a:xfrm>
          <a:prstGeom prst="rect">
            <a:avLst/>
          </a:prstGeom>
        </p:spPr>
      </p:pic>
      <p:pic>
        <p:nvPicPr>
          <p:cNvPr id="8" name="Picture 7" descr="make_my_trip_india_logo.png"/>
          <p:cNvPicPr>
            <a:picLocks noChangeAspect="1"/>
          </p:cNvPicPr>
          <p:nvPr/>
        </p:nvPicPr>
        <p:blipFill>
          <a:blip r:embed="rId3" cstate="print"/>
          <a:stretch>
            <a:fillRect/>
          </a:stretch>
        </p:blipFill>
        <p:spPr>
          <a:xfrm>
            <a:off x="4191000" y="5562600"/>
            <a:ext cx="1085850" cy="108585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57200" y="1600200"/>
          <a:ext cx="8229600" cy="384556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IN" dirty="0" smtClean="0"/>
                        <a:t>IMPORTS</a:t>
                      </a:r>
                      <a:endParaRPr lang="en-IN" dirty="0"/>
                    </a:p>
                  </a:txBody>
                  <a:tcPr/>
                </a:tc>
                <a:tc>
                  <a:txBody>
                    <a:bodyPr/>
                    <a:lstStyle/>
                    <a:p>
                      <a:pPr algn="ctr"/>
                      <a:r>
                        <a:rPr lang="en-IN" dirty="0" smtClean="0"/>
                        <a:t>EXPORTS</a:t>
                      </a:r>
                      <a:endParaRPr lang="en-IN" dirty="0"/>
                    </a:p>
                  </a:txBody>
                  <a:tcPr/>
                </a:tc>
              </a:tr>
              <a:tr h="370840">
                <a:tc>
                  <a:txBody>
                    <a:bodyPr/>
                    <a:lstStyle/>
                    <a:p>
                      <a:r>
                        <a:rPr lang="en-IN" dirty="0" smtClean="0"/>
                        <a:t>Bringing goods from a foreign nation to India</a:t>
                      </a:r>
                      <a:endParaRPr lang="en-IN" dirty="0"/>
                    </a:p>
                  </a:txBody>
                  <a:tcPr/>
                </a:tc>
                <a:tc>
                  <a:txBody>
                    <a:bodyPr/>
                    <a:lstStyle/>
                    <a:p>
                      <a:r>
                        <a:rPr lang="en-IN" dirty="0" smtClean="0"/>
                        <a:t>Taking goods out of India to a place outside India</a:t>
                      </a:r>
                      <a:endParaRPr lang="en-IN" dirty="0"/>
                    </a:p>
                  </a:txBody>
                  <a:tcPr/>
                </a:tc>
              </a:tr>
              <a:tr h="370840">
                <a:tc>
                  <a:txBody>
                    <a:bodyPr/>
                    <a:lstStyle/>
                    <a:p>
                      <a:r>
                        <a:rPr lang="en-IN" dirty="0" smtClean="0"/>
                        <a:t>IGST will be levied as ACD. </a:t>
                      </a:r>
                      <a:endParaRPr lang="en-IN" dirty="0" smtClean="0"/>
                    </a:p>
                    <a:p>
                      <a:r>
                        <a:rPr lang="en-IN" dirty="0" smtClean="0"/>
                        <a:t>Taxed  at the Customs Frontiers of India like Customs Port, Customs Airport, International Courier Terminal, Foreign Post Office, Bonded Warehouse, etc where goods are kept for clearance.</a:t>
                      </a:r>
                      <a:endParaRPr lang="en-IN" dirty="0" smtClean="0"/>
                    </a:p>
                    <a:p>
                      <a:r>
                        <a:rPr lang="en-IN" dirty="0" smtClean="0"/>
                        <a:t>IGST</a:t>
                      </a:r>
                      <a:r>
                        <a:rPr lang="en-IN" baseline="0" dirty="0" smtClean="0"/>
                        <a:t> on import of services shall be paid by the recipient in India under RCM. </a:t>
                      </a:r>
                      <a:endParaRPr lang="en-IN" dirty="0"/>
                    </a:p>
                  </a:txBody>
                  <a:tcPr/>
                </a:tc>
                <a:tc>
                  <a:txBody>
                    <a:bodyPr/>
                    <a:lstStyle/>
                    <a:p>
                      <a:r>
                        <a:rPr lang="en-IN" dirty="0" smtClean="0"/>
                        <a:t>Exports of</a:t>
                      </a:r>
                      <a:r>
                        <a:rPr lang="en-IN" baseline="0" dirty="0" smtClean="0"/>
                        <a:t> goods and services are treated as ZERO RATED SUPPLY.</a:t>
                      </a:r>
                      <a:endParaRPr lang="en-IN" baseline="0" dirty="0" smtClean="0"/>
                    </a:p>
                    <a:p>
                      <a:r>
                        <a:rPr lang="en-IN" baseline="0" dirty="0" smtClean="0"/>
                        <a:t>ITC can be availed for making ZRS, even if its an exempted supply.</a:t>
                      </a:r>
                      <a:endParaRPr lang="en-IN" baseline="0" dirty="0" smtClean="0"/>
                    </a:p>
                    <a:p>
                      <a:r>
                        <a:rPr lang="en-IN" baseline="0" dirty="0" smtClean="0"/>
                        <a:t>The exporter can claim refund  under</a:t>
                      </a:r>
                      <a:endParaRPr lang="en-IN" baseline="0" dirty="0" smtClean="0"/>
                    </a:p>
                    <a:p>
                      <a:pPr marL="342900" indent="-342900">
                        <a:buAutoNum type="alphaLcParenBoth"/>
                      </a:pPr>
                      <a:r>
                        <a:rPr lang="en-IN" baseline="0" dirty="0" smtClean="0"/>
                        <a:t>Supply of goods under bond or LUT without payment of IGST and claim refund of unutilized amount of ITC.</a:t>
                      </a:r>
                      <a:endParaRPr lang="en-IN" baseline="0" dirty="0" smtClean="0"/>
                    </a:p>
                    <a:p>
                      <a:pPr marL="342900" indent="-342900">
                        <a:buAutoNum type="alphaLcParenBoth"/>
                      </a:pPr>
                      <a:r>
                        <a:rPr lang="en-IN" baseline="0" dirty="0" smtClean="0"/>
                        <a:t>Supply goods on payment of IGST and claim refund of IGST</a:t>
                      </a:r>
                      <a:endParaRPr lang="en-IN"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IN" sz="3600" b="1" dirty="0" smtClean="0"/>
              <a:t>Composition Scheme [Sec. 10]</a:t>
            </a:r>
            <a:endParaRPr lang="en-IN" sz="3600" b="1" dirty="0"/>
          </a:p>
        </p:txBody>
      </p:sp>
      <p:sp>
        <p:nvSpPr>
          <p:cNvPr id="3" name="Content Placeholder 2"/>
          <p:cNvSpPr>
            <a:spLocks noGrp="1"/>
          </p:cNvSpPr>
          <p:nvPr>
            <p:ph idx="1"/>
          </p:nvPr>
        </p:nvSpPr>
        <p:spPr>
          <a:xfrm>
            <a:off x="152400" y="533400"/>
            <a:ext cx="8839200" cy="6172200"/>
          </a:xfrm>
        </p:spPr>
        <p:txBody>
          <a:bodyPr>
            <a:noAutofit/>
          </a:bodyPr>
          <a:lstStyle/>
          <a:p>
            <a:r>
              <a:rPr lang="en-IN" sz="2600" dirty="0" smtClean="0">
                <a:latin typeface="Aldhabi" pitchFamily="2" charset="-78"/>
                <a:cs typeface="Aldhabi" pitchFamily="2" charset="-78"/>
              </a:rPr>
              <a:t>An optional scheme for certain dealers to have a hassle free tax compliance.</a:t>
            </a:r>
            <a:endParaRPr lang="en-IN" sz="2600" dirty="0" smtClean="0">
              <a:latin typeface="Aldhabi" pitchFamily="2" charset="-78"/>
              <a:cs typeface="Aldhabi" pitchFamily="2" charset="-78"/>
            </a:endParaRPr>
          </a:p>
          <a:p>
            <a:r>
              <a:rPr lang="en-IN" sz="2600" dirty="0" smtClean="0">
                <a:latin typeface="Aldhabi" pitchFamily="2" charset="-78"/>
                <a:cs typeface="Aldhabi" pitchFamily="2" charset="-78"/>
              </a:rPr>
              <a:t>Suitable for small taxpayers having lower economies of scale.</a:t>
            </a:r>
            <a:endParaRPr lang="en-IN" sz="2600" dirty="0" smtClean="0">
              <a:latin typeface="Aldhabi" pitchFamily="2" charset="-78"/>
              <a:cs typeface="Aldhabi" pitchFamily="2" charset="-78"/>
            </a:endParaRPr>
          </a:p>
          <a:p>
            <a:r>
              <a:rPr lang="en-IN" sz="2600" dirty="0" smtClean="0">
                <a:latin typeface="Aldhabi" pitchFamily="2" charset="-78"/>
                <a:cs typeface="Aldhabi" pitchFamily="2" charset="-78"/>
              </a:rPr>
              <a:t>The dealer need to pay a certain amount of fixed rate of tax on his annual turnover on quarterly basis.</a:t>
            </a:r>
            <a:endParaRPr lang="en-IN" sz="2600" dirty="0" smtClean="0">
              <a:latin typeface="Aldhabi" pitchFamily="2" charset="-78"/>
              <a:cs typeface="Aldhabi" pitchFamily="2" charset="-78"/>
            </a:endParaRPr>
          </a:p>
          <a:p>
            <a:r>
              <a:rPr lang="en-IN" sz="2600" dirty="0" smtClean="0">
                <a:latin typeface="Aldhabi" pitchFamily="2" charset="-78"/>
                <a:cs typeface="Aldhabi" pitchFamily="2" charset="-78"/>
              </a:rPr>
              <a:t>The tax paid is a cost to the dealer.</a:t>
            </a:r>
            <a:endParaRPr lang="en-IN" sz="2600" dirty="0" smtClean="0">
              <a:latin typeface="Aldhabi" pitchFamily="2" charset="-78"/>
              <a:cs typeface="Aldhabi" pitchFamily="2" charset="-78"/>
            </a:endParaRPr>
          </a:p>
          <a:p>
            <a:r>
              <a:rPr lang="en-IN" sz="2600" dirty="0" smtClean="0">
                <a:latin typeface="Aldhabi" pitchFamily="2" charset="-78"/>
                <a:cs typeface="Aldhabi" pitchFamily="2" charset="-78"/>
              </a:rPr>
              <a:t>The dealer cannot issue tax invoice.</a:t>
            </a:r>
            <a:endParaRPr lang="en-IN" sz="2600" dirty="0" smtClean="0">
              <a:latin typeface="Aldhabi" pitchFamily="2" charset="-78"/>
              <a:cs typeface="Aldhabi" pitchFamily="2" charset="-78"/>
            </a:endParaRPr>
          </a:p>
          <a:p>
            <a:r>
              <a:rPr lang="en-IN" sz="2600" dirty="0" smtClean="0">
                <a:latin typeface="Aldhabi" pitchFamily="2" charset="-78"/>
                <a:cs typeface="Aldhabi" pitchFamily="2" charset="-78"/>
              </a:rPr>
              <a:t>The dealer cannot claim any ITC.</a:t>
            </a:r>
            <a:endParaRPr lang="en-IN" sz="2600" dirty="0" smtClean="0">
              <a:latin typeface="Aldhabi" pitchFamily="2" charset="-78"/>
              <a:cs typeface="Aldhabi" pitchFamily="2" charset="-78"/>
            </a:endParaRPr>
          </a:p>
          <a:p>
            <a:r>
              <a:rPr lang="en-IN" sz="2600" dirty="0" smtClean="0">
                <a:latin typeface="Aldhabi" pitchFamily="2" charset="-78"/>
                <a:cs typeface="Aldhabi" pitchFamily="2" charset="-78"/>
              </a:rPr>
              <a:t>The dealer cannot supply GST exempted goods.</a:t>
            </a:r>
            <a:endParaRPr lang="en-IN" sz="2600" dirty="0" smtClean="0">
              <a:latin typeface="Aldhabi" pitchFamily="2" charset="-78"/>
              <a:cs typeface="Aldhabi" pitchFamily="2" charset="-78"/>
            </a:endParaRPr>
          </a:p>
          <a:p>
            <a:r>
              <a:rPr lang="en-IN" sz="2600" dirty="0" smtClean="0">
                <a:latin typeface="Aldhabi" pitchFamily="2" charset="-78"/>
                <a:cs typeface="Aldhabi" pitchFamily="2" charset="-78"/>
              </a:rPr>
              <a:t>Different segments like textiles, electronics , groceries, etc. under the same PAN must registered collectively under the scheme.</a:t>
            </a:r>
            <a:endParaRPr lang="en-IN" sz="2600" dirty="0" smtClean="0">
              <a:latin typeface="Aldhabi" pitchFamily="2" charset="-78"/>
              <a:cs typeface="Aldhabi" pitchFamily="2" charset="-78"/>
            </a:endParaRPr>
          </a:p>
          <a:p>
            <a:r>
              <a:rPr lang="en-IN" sz="2600" dirty="0" smtClean="0">
                <a:latin typeface="Aldhabi" pitchFamily="2" charset="-78"/>
                <a:cs typeface="Aldhabi" pitchFamily="2" charset="-78"/>
              </a:rPr>
              <a:t>The dealer has to mention “Composition Taxable Person / Composition Scheme on a signboard at their place of business.</a:t>
            </a:r>
            <a:endParaRPr lang="en-IN" sz="2600" dirty="0" smtClean="0">
              <a:latin typeface="Aldhabi" pitchFamily="2" charset="-78"/>
              <a:cs typeface="Aldhabi" pitchFamily="2" charset="-78"/>
            </a:endParaRPr>
          </a:p>
          <a:p>
            <a:r>
              <a:rPr lang="en-IN" sz="2600" dirty="0" smtClean="0">
                <a:latin typeface="Aldhabi" pitchFamily="2" charset="-78"/>
                <a:cs typeface="Aldhabi" pitchFamily="2" charset="-78"/>
              </a:rPr>
              <a:t>A  manufacturer or trader can now also supply services to an extent of ten percent of turnover, or Rs.5 </a:t>
            </a:r>
            <a:r>
              <a:rPr lang="en-IN" sz="2600" dirty="0" err="1" smtClean="0">
                <a:latin typeface="Aldhabi" pitchFamily="2" charset="-78"/>
                <a:cs typeface="Aldhabi" pitchFamily="2" charset="-78"/>
              </a:rPr>
              <a:t>lakhs</a:t>
            </a:r>
            <a:r>
              <a:rPr lang="en-IN" sz="2600" dirty="0" smtClean="0">
                <a:latin typeface="Aldhabi" pitchFamily="2" charset="-78"/>
                <a:cs typeface="Aldhabi" pitchFamily="2" charset="-78"/>
              </a:rPr>
              <a:t>, whichever is higher. This amendment is applicable from the 1st of Feb, 2019.</a:t>
            </a:r>
            <a:endParaRPr lang="en-IN" sz="2600" dirty="0">
              <a:latin typeface="Aldhabi" pitchFamily="2" charset="-78"/>
              <a:cs typeface="Aldhabi"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0"/>
            <a:ext cx="8229600" cy="1143000"/>
          </a:xfrm>
        </p:spPr>
        <p:txBody>
          <a:bodyPr/>
          <a:lstStyle/>
          <a:p>
            <a:r>
              <a:rPr lang="en-IN" b="1" dirty="0" smtClean="0">
                <a:latin typeface="Baskerville Old Face" panose="02020602080505020303" pitchFamily="18" charset="0"/>
              </a:rPr>
              <a:t>Levy and Collection of GST</a:t>
            </a:r>
            <a:endParaRPr lang="en-IN" b="1" dirty="0">
              <a:latin typeface="Baskerville Old Face" panose="02020602080505020303" pitchFamily="18" charset="0"/>
            </a:endParaRPr>
          </a:p>
        </p:txBody>
      </p:sp>
      <p:sp>
        <p:nvSpPr>
          <p:cNvPr id="3" name="TextBox 2"/>
          <p:cNvSpPr txBox="1"/>
          <p:nvPr/>
        </p:nvSpPr>
        <p:spPr>
          <a:xfrm>
            <a:off x="2743200" y="6019800"/>
            <a:ext cx="3657600" cy="369332"/>
          </a:xfrm>
          <a:prstGeom prst="rect">
            <a:avLst/>
          </a:prstGeom>
          <a:noFill/>
        </p:spPr>
        <p:txBody>
          <a:bodyPr wrap="square" rtlCol="0">
            <a:spAutoFit/>
          </a:bodyPr>
          <a:lstStyle/>
          <a:p>
            <a:r>
              <a:rPr lang="en-IN" dirty="0" smtClean="0"/>
              <a:t>- Krishnan R, SIES College, </a:t>
            </a:r>
            <a:r>
              <a:rPr lang="en-IN" dirty="0" err="1" smtClean="0"/>
              <a:t>Sion</a:t>
            </a:r>
            <a:r>
              <a:rPr lang="en-IN" dirty="0" smtClean="0"/>
              <a:t> (W)</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304800"/>
          <a:ext cx="8839200" cy="6309360"/>
        </p:xfrm>
        <a:graphic>
          <a:graphicData uri="http://schemas.openxmlformats.org/drawingml/2006/table">
            <a:tbl>
              <a:tblPr firstRow="1" bandRow="1">
                <a:tableStyleId>{5C22544A-7EE6-4342-B048-85BDC9FD1C3A}</a:tableStyleId>
              </a:tblPr>
              <a:tblGrid>
                <a:gridCol w="1636889"/>
                <a:gridCol w="7202311"/>
              </a:tblGrid>
              <a:tr h="370840">
                <a:tc>
                  <a:txBody>
                    <a:bodyPr/>
                    <a:lstStyle/>
                    <a:p>
                      <a:r>
                        <a:rPr lang="en-IN" b="1" dirty="0" smtClean="0">
                          <a:solidFill>
                            <a:schemeClr val="tx1"/>
                          </a:solidFill>
                        </a:rPr>
                        <a:t>Turnover Limits</a:t>
                      </a:r>
                      <a:endParaRPr lang="en-IN" b="1" dirty="0">
                        <a:solidFill>
                          <a:schemeClr val="tx1"/>
                        </a:solidFill>
                      </a:endParaRPr>
                    </a:p>
                  </a:txBody>
                  <a:tcPr/>
                </a:tc>
                <a:tc>
                  <a:txBody>
                    <a:bodyPr/>
                    <a:lstStyle/>
                    <a:p>
                      <a:r>
                        <a:rPr lang="en-IN" b="0" dirty="0" smtClean="0">
                          <a:solidFill>
                            <a:schemeClr val="tx1"/>
                          </a:solidFill>
                        </a:rPr>
                        <a:t>An Aggregate</a:t>
                      </a:r>
                      <a:r>
                        <a:rPr lang="en-IN" b="0" baseline="0" dirty="0" smtClean="0">
                          <a:solidFill>
                            <a:schemeClr val="tx1"/>
                          </a:solidFill>
                        </a:rPr>
                        <a:t> Turnover of </a:t>
                      </a:r>
                      <a:endParaRPr lang="en-IN" b="0" baseline="0" dirty="0" smtClean="0">
                        <a:solidFill>
                          <a:schemeClr val="tx1"/>
                        </a:solidFill>
                      </a:endParaRPr>
                    </a:p>
                    <a:p>
                      <a:r>
                        <a:rPr lang="en-IN" b="0" dirty="0" smtClean="0">
                          <a:solidFill>
                            <a:schemeClr val="tx1"/>
                          </a:solidFill>
                        </a:rPr>
                        <a:t>Rs.</a:t>
                      </a:r>
                      <a:r>
                        <a:rPr lang="en-IN" b="0" baseline="0" dirty="0" smtClean="0">
                          <a:solidFill>
                            <a:schemeClr val="tx1"/>
                          </a:solidFill>
                        </a:rPr>
                        <a:t> 1.5 </a:t>
                      </a:r>
                      <a:r>
                        <a:rPr lang="en-IN" b="0" baseline="0" dirty="0" err="1" smtClean="0">
                          <a:solidFill>
                            <a:schemeClr val="tx1"/>
                          </a:solidFill>
                        </a:rPr>
                        <a:t>Crore</a:t>
                      </a:r>
                      <a:r>
                        <a:rPr lang="en-IN" b="0" baseline="0" dirty="0" smtClean="0">
                          <a:solidFill>
                            <a:schemeClr val="tx1"/>
                          </a:solidFill>
                        </a:rPr>
                        <a:t> (</a:t>
                      </a:r>
                      <a:r>
                        <a:rPr lang="en-IN" b="0" baseline="0" dirty="0" err="1" smtClean="0">
                          <a:solidFill>
                            <a:schemeClr val="tx1"/>
                          </a:solidFill>
                        </a:rPr>
                        <a:t>w.e.f</a:t>
                      </a:r>
                      <a:r>
                        <a:rPr lang="en-IN" b="0" baseline="0" dirty="0" smtClean="0">
                          <a:solidFill>
                            <a:schemeClr val="tx1"/>
                          </a:solidFill>
                        </a:rPr>
                        <a:t> 1</a:t>
                      </a:r>
                      <a:r>
                        <a:rPr lang="en-IN" b="0" baseline="30000" dirty="0" smtClean="0">
                          <a:solidFill>
                            <a:schemeClr val="tx1"/>
                          </a:solidFill>
                        </a:rPr>
                        <a:t>st</a:t>
                      </a:r>
                      <a:r>
                        <a:rPr lang="en-IN" b="0" baseline="0" dirty="0" smtClean="0">
                          <a:solidFill>
                            <a:schemeClr val="tx1"/>
                          </a:solidFill>
                        </a:rPr>
                        <a:t> April, 2019) for  goods.</a:t>
                      </a:r>
                      <a:endParaRPr lang="en-IN" b="0" baseline="0" dirty="0" smtClean="0">
                        <a:solidFill>
                          <a:schemeClr val="tx1"/>
                        </a:solidFill>
                      </a:endParaRPr>
                    </a:p>
                    <a:p>
                      <a:r>
                        <a:rPr lang="en-IN" b="0" baseline="0" dirty="0" smtClean="0">
                          <a:solidFill>
                            <a:schemeClr val="tx1"/>
                          </a:solidFill>
                        </a:rPr>
                        <a:t>Rs. 50 </a:t>
                      </a:r>
                      <a:r>
                        <a:rPr lang="en-IN" b="0" baseline="0" dirty="0" err="1" smtClean="0">
                          <a:solidFill>
                            <a:schemeClr val="tx1"/>
                          </a:solidFill>
                        </a:rPr>
                        <a:t>Lakhs</a:t>
                      </a:r>
                      <a:r>
                        <a:rPr lang="en-IN" b="0" baseline="0" dirty="0" smtClean="0">
                          <a:solidFill>
                            <a:schemeClr val="tx1"/>
                          </a:solidFill>
                        </a:rPr>
                        <a:t> for services.</a:t>
                      </a:r>
                      <a:endParaRPr lang="en-IN" b="0" baseline="0" dirty="0" smtClean="0">
                        <a:solidFill>
                          <a:schemeClr val="tx1"/>
                        </a:solidFill>
                      </a:endParaRPr>
                    </a:p>
                    <a:p>
                      <a:r>
                        <a:rPr lang="en-IN" b="0" baseline="0" dirty="0" smtClean="0">
                          <a:solidFill>
                            <a:schemeClr val="tx1"/>
                          </a:solidFill>
                        </a:rPr>
                        <a:t>Rs. 75 </a:t>
                      </a:r>
                      <a:r>
                        <a:rPr lang="en-IN" b="0" baseline="0" dirty="0" err="1" smtClean="0">
                          <a:solidFill>
                            <a:schemeClr val="tx1"/>
                          </a:solidFill>
                        </a:rPr>
                        <a:t>Lakhs</a:t>
                      </a:r>
                      <a:r>
                        <a:rPr lang="en-IN" b="0" baseline="0" dirty="0" smtClean="0">
                          <a:solidFill>
                            <a:schemeClr val="tx1"/>
                          </a:solidFill>
                        </a:rPr>
                        <a:t> for Special Category States except </a:t>
                      </a:r>
                      <a:r>
                        <a:rPr lang="en-IN" b="0" baseline="0" dirty="0" err="1" smtClean="0">
                          <a:solidFill>
                            <a:schemeClr val="tx1"/>
                          </a:solidFill>
                        </a:rPr>
                        <a:t>Uttarakhand</a:t>
                      </a:r>
                      <a:r>
                        <a:rPr lang="en-IN" b="0" baseline="0" dirty="0" smtClean="0">
                          <a:solidFill>
                            <a:schemeClr val="tx1"/>
                          </a:solidFill>
                        </a:rPr>
                        <a:t> and JK</a:t>
                      </a:r>
                      <a:endParaRPr lang="en-IN" b="0" baseline="0" dirty="0" smtClean="0">
                        <a:solidFill>
                          <a:schemeClr val="tx1"/>
                        </a:solidFill>
                      </a:endParaRPr>
                    </a:p>
                    <a:p>
                      <a:r>
                        <a:rPr lang="en-IN" b="0" baseline="0" dirty="0" smtClean="0">
                          <a:solidFill>
                            <a:schemeClr val="tx1"/>
                          </a:solidFill>
                        </a:rPr>
                        <a:t>(Aggregate T/O includes taxable, exempt, export and inter-state supplies between distinct person with same PAN but excludes I/W supplies under RCM and CGST, SGST, UTGST, IGST and CESS.)</a:t>
                      </a:r>
                      <a:endParaRPr lang="en-IN" b="0" dirty="0">
                        <a:solidFill>
                          <a:schemeClr val="tx1"/>
                        </a:solidFill>
                      </a:endParaRPr>
                    </a:p>
                  </a:txBody>
                  <a:tcPr/>
                </a:tc>
              </a:tr>
              <a:tr h="370840">
                <a:tc>
                  <a:txBody>
                    <a:bodyPr/>
                    <a:lstStyle/>
                    <a:p>
                      <a:r>
                        <a:rPr lang="en-IN" b="1" dirty="0" smtClean="0"/>
                        <a:t>Turnover</a:t>
                      </a:r>
                      <a:r>
                        <a:rPr lang="en-IN" b="1" baseline="0" dirty="0" smtClean="0"/>
                        <a:t> Computation</a:t>
                      </a:r>
                      <a:endParaRPr lang="en-IN" b="1" dirty="0"/>
                    </a:p>
                  </a:txBody>
                  <a:tcPr/>
                </a:tc>
                <a:tc>
                  <a:txBody>
                    <a:bodyPr/>
                    <a:lstStyle/>
                    <a:p>
                      <a:r>
                        <a:rPr lang="en-IN" dirty="0" smtClean="0"/>
                        <a:t>Turnover</a:t>
                      </a:r>
                      <a:r>
                        <a:rPr lang="en-IN" baseline="0" dirty="0" smtClean="0"/>
                        <a:t> of all business with same </a:t>
                      </a:r>
                      <a:r>
                        <a:rPr lang="en-IN" dirty="0" smtClean="0"/>
                        <a:t>PAN shall</a:t>
                      </a:r>
                      <a:r>
                        <a:rPr lang="en-IN" baseline="0" dirty="0" smtClean="0"/>
                        <a:t> be considered for calculating turnover.</a:t>
                      </a:r>
                      <a:endParaRPr lang="en-IN" dirty="0"/>
                    </a:p>
                  </a:txBody>
                  <a:tcPr/>
                </a:tc>
              </a:tr>
              <a:tr h="370840">
                <a:tc>
                  <a:txBody>
                    <a:bodyPr/>
                    <a:lstStyle/>
                    <a:p>
                      <a:r>
                        <a:rPr lang="en-IN" b="1" dirty="0" smtClean="0"/>
                        <a:t>Person who cannot opt </a:t>
                      </a:r>
                      <a:endParaRPr lang="en-IN" b="1" dirty="0" smtClean="0"/>
                    </a:p>
                    <a:p>
                      <a:r>
                        <a:rPr lang="en-IN" b="1" dirty="0" smtClean="0"/>
                        <a:t>(Notified)</a:t>
                      </a:r>
                      <a:endParaRPr lang="en-IN" b="1" dirty="0"/>
                    </a:p>
                  </a:txBody>
                  <a:tcPr/>
                </a:tc>
                <a:tc>
                  <a:txBody>
                    <a:bodyPr/>
                    <a:lstStyle/>
                    <a:p>
                      <a:pPr>
                        <a:buFont typeface="Wingdings" panose="05000000000000000000" pitchFamily="2" charset="2"/>
                        <a:buChar char="q"/>
                      </a:pPr>
                      <a:r>
                        <a:rPr lang="en-IN" dirty="0" smtClean="0"/>
                        <a:t> Interstate</a:t>
                      </a:r>
                      <a:r>
                        <a:rPr lang="en-IN" baseline="0" dirty="0" smtClean="0"/>
                        <a:t> supply of goods and services</a:t>
                      </a:r>
                      <a:r>
                        <a:rPr lang="en-IN" dirty="0" smtClean="0"/>
                        <a:t>.</a:t>
                      </a:r>
                      <a:endParaRPr lang="en-IN" dirty="0" smtClean="0"/>
                    </a:p>
                    <a:p>
                      <a:pPr>
                        <a:buFont typeface="Wingdings" panose="05000000000000000000" pitchFamily="2" charset="2"/>
                        <a:buChar char="q"/>
                      </a:pPr>
                      <a:r>
                        <a:rPr lang="en-IN" dirty="0" smtClean="0"/>
                        <a:t> Manufacturer of Ice Cream, Pan </a:t>
                      </a:r>
                      <a:r>
                        <a:rPr lang="en-IN" dirty="0" err="1" smtClean="0"/>
                        <a:t>Masala</a:t>
                      </a:r>
                      <a:r>
                        <a:rPr lang="en-IN" dirty="0" smtClean="0"/>
                        <a:t> or Tobacco.</a:t>
                      </a:r>
                      <a:endParaRPr lang="en-IN" dirty="0" smtClean="0"/>
                    </a:p>
                    <a:p>
                      <a:pPr>
                        <a:buFont typeface="Wingdings" panose="05000000000000000000" pitchFamily="2" charset="2"/>
                        <a:buChar char="q"/>
                      </a:pPr>
                      <a:r>
                        <a:rPr lang="en-IN" dirty="0" smtClean="0"/>
                        <a:t> Casual Taxable Person or a Non-Resident Taxable Person.</a:t>
                      </a:r>
                      <a:endParaRPr lang="en-IN" dirty="0" smtClean="0"/>
                    </a:p>
                    <a:p>
                      <a:pPr>
                        <a:buFont typeface="Wingdings" panose="05000000000000000000" pitchFamily="2" charset="2"/>
                        <a:buChar char="q"/>
                      </a:pPr>
                      <a:r>
                        <a:rPr lang="en-IN" dirty="0" smtClean="0"/>
                        <a:t> Business supplying</a:t>
                      </a:r>
                      <a:r>
                        <a:rPr lang="en-IN" baseline="0" dirty="0" smtClean="0"/>
                        <a:t> goods and services through an ECO.</a:t>
                      </a:r>
                      <a:endParaRPr lang="en-IN" dirty="0"/>
                    </a:p>
                  </a:txBody>
                  <a:tcPr/>
                </a:tc>
              </a:tr>
              <a:tr h="370840">
                <a:tc>
                  <a:txBody>
                    <a:bodyPr/>
                    <a:lstStyle/>
                    <a:p>
                      <a:r>
                        <a:rPr lang="en-IN" b="1" dirty="0" smtClean="0"/>
                        <a:t>Transaction</a:t>
                      </a:r>
                      <a:r>
                        <a:rPr lang="en-IN" b="1" baseline="0" dirty="0" smtClean="0"/>
                        <a:t> Evidence</a:t>
                      </a:r>
                      <a:endParaRPr lang="en-IN" b="1" dirty="0"/>
                    </a:p>
                  </a:txBody>
                  <a:tcPr/>
                </a:tc>
                <a:tc>
                  <a:txBody>
                    <a:bodyPr/>
                    <a:lstStyle/>
                    <a:p>
                      <a:pPr>
                        <a:buFont typeface="Wingdings" panose="05000000000000000000" pitchFamily="2" charset="2"/>
                        <a:buNone/>
                      </a:pPr>
                      <a:r>
                        <a:rPr lang="en-IN" dirty="0" smtClean="0"/>
                        <a:t>Bill of Supply with a mentioning of</a:t>
                      </a:r>
                      <a:r>
                        <a:rPr lang="en-IN" baseline="0" dirty="0" smtClean="0"/>
                        <a:t> “ Composition Taxable Person” </a:t>
                      </a:r>
                      <a:r>
                        <a:rPr lang="en-IN" dirty="0" smtClean="0"/>
                        <a:t>and not Tax Invoice</a:t>
                      </a:r>
                      <a:endParaRPr lang="en-IN" dirty="0"/>
                    </a:p>
                  </a:txBody>
                  <a:tcPr/>
                </a:tc>
              </a:tr>
              <a:tr h="370840">
                <a:tc>
                  <a:txBody>
                    <a:bodyPr/>
                    <a:lstStyle/>
                    <a:p>
                      <a:r>
                        <a:rPr lang="en-IN" b="1" dirty="0" smtClean="0"/>
                        <a:t>GST Payment</a:t>
                      </a:r>
                      <a:endParaRPr lang="en-IN" b="1" dirty="0"/>
                    </a:p>
                  </a:txBody>
                  <a:tcPr/>
                </a:tc>
                <a:tc>
                  <a:txBody>
                    <a:bodyPr/>
                    <a:lstStyle/>
                    <a:p>
                      <a:pPr>
                        <a:buFont typeface="Wingdings" panose="05000000000000000000" pitchFamily="2" charset="2"/>
                        <a:buNone/>
                      </a:pPr>
                      <a:r>
                        <a:rPr lang="en-IN" dirty="0" smtClean="0"/>
                        <a:t>GST Payment includes:</a:t>
                      </a:r>
                      <a:endParaRPr lang="en-IN" dirty="0" smtClean="0"/>
                    </a:p>
                    <a:p>
                      <a:pPr>
                        <a:buFont typeface="Arial" panose="020B0604020202020204" pitchFamily="34" charset="0"/>
                        <a:buChar char="•"/>
                      </a:pPr>
                      <a:r>
                        <a:rPr lang="en-IN" dirty="0" smtClean="0"/>
                        <a:t> GST on supplies</a:t>
                      </a:r>
                      <a:endParaRPr lang="en-IN" dirty="0" smtClean="0"/>
                    </a:p>
                    <a:p>
                      <a:pPr>
                        <a:buFont typeface="Arial" panose="020B0604020202020204" pitchFamily="34" charset="0"/>
                        <a:buChar char="•"/>
                      </a:pPr>
                      <a:r>
                        <a:rPr lang="en-IN" baseline="0" dirty="0" smtClean="0"/>
                        <a:t> </a:t>
                      </a:r>
                      <a:r>
                        <a:rPr lang="en-IN" dirty="0" smtClean="0"/>
                        <a:t>GST on RCM</a:t>
                      </a:r>
                      <a:endParaRPr lang="en-IN" dirty="0" smtClean="0"/>
                    </a:p>
                    <a:p>
                      <a:pPr>
                        <a:buFont typeface="Arial" panose="020B0604020202020204" pitchFamily="34" charset="0"/>
                        <a:buChar char="•"/>
                      </a:pPr>
                      <a:r>
                        <a:rPr lang="en-IN" baseline="0" dirty="0" smtClean="0"/>
                        <a:t> </a:t>
                      </a:r>
                      <a:r>
                        <a:rPr lang="en-IN" dirty="0" smtClean="0"/>
                        <a:t>GST on purchase from URD</a:t>
                      </a:r>
                      <a:endParaRPr lang="en-IN" dirty="0"/>
                    </a:p>
                  </a:txBody>
                  <a:tcPr/>
                </a:tc>
              </a:tr>
              <a:tr h="370840">
                <a:tc>
                  <a:txBody>
                    <a:bodyPr/>
                    <a:lstStyle/>
                    <a:p>
                      <a:r>
                        <a:rPr lang="en-IN" b="1" dirty="0" smtClean="0"/>
                        <a:t>Return Filing</a:t>
                      </a:r>
                      <a:endParaRPr lang="en-IN" b="1" dirty="0"/>
                    </a:p>
                  </a:txBody>
                  <a:tcPr/>
                </a:tc>
                <a:tc>
                  <a:txBody>
                    <a:bodyPr/>
                    <a:lstStyle/>
                    <a:p>
                      <a:pPr>
                        <a:buFont typeface="Arial" panose="020B0604020202020204" pitchFamily="34" charset="0"/>
                        <a:buNone/>
                      </a:pPr>
                      <a:r>
                        <a:rPr lang="en-IN" dirty="0" smtClean="0"/>
                        <a:t>Quarterly Returns (GSTR</a:t>
                      </a:r>
                      <a:r>
                        <a:rPr lang="en-IN" baseline="0" dirty="0" smtClean="0"/>
                        <a:t> – 4) to be filed by 18</a:t>
                      </a:r>
                      <a:r>
                        <a:rPr lang="en-IN" baseline="30000" dirty="0" smtClean="0"/>
                        <a:t>th</a:t>
                      </a:r>
                      <a:r>
                        <a:rPr lang="en-IN" baseline="0" dirty="0" smtClean="0"/>
                        <a:t> day of the next month.</a:t>
                      </a:r>
                      <a:endParaRPr lang="en-IN" baseline="0" dirty="0" smtClean="0"/>
                    </a:p>
                    <a:p>
                      <a:pPr>
                        <a:buFont typeface="Arial" panose="020B0604020202020204" pitchFamily="34" charset="0"/>
                        <a:buNone/>
                      </a:pPr>
                      <a:r>
                        <a:rPr lang="en-IN" baseline="0" dirty="0" smtClean="0"/>
                        <a:t>Annual Returns (GSTR – 9A) to be filed by 31</a:t>
                      </a:r>
                      <a:r>
                        <a:rPr lang="en-IN" baseline="30000" dirty="0" smtClean="0"/>
                        <a:t>st</a:t>
                      </a:r>
                      <a:r>
                        <a:rPr lang="en-IN" baseline="0" dirty="0" smtClean="0"/>
                        <a:t> Dec of the next FY.</a:t>
                      </a:r>
                      <a:endParaRPr lang="en-IN"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95400" y="5562600"/>
            <a:ext cx="6553200" cy="369332"/>
          </a:xfrm>
          <a:prstGeom prst="rect">
            <a:avLst/>
          </a:prstGeom>
          <a:noFill/>
        </p:spPr>
        <p:txBody>
          <a:bodyPr wrap="square" rtlCol="0">
            <a:spAutoFit/>
          </a:bodyPr>
          <a:lstStyle/>
          <a:p>
            <a:r>
              <a:rPr lang="en-IN" b="1" dirty="0" smtClean="0"/>
              <a:t>Note: The above rates are on Turnover in State / Union Territory</a:t>
            </a:r>
            <a:endParaRPr lang="en-IN" b="1" dirty="0"/>
          </a:p>
        </p:txBody>
      </p:sp>
      <p:pic>
        <p:nvPicPr>
          <p:cNvPr id="1026" name="Picture 2" descr="C:\Users\Manjushree\Desktop\Capture.JPG"/>
          <p:cNvPicPr>
            <a:picLocks noChangeAspect="1" noChangeArrowheads="1"/>
          </p:cNvPicPr>
          <p:nvPr/>
        </p:nvPicPr>
        <p:blipFill>
          <a:blip r:embed="rId1"/>
          <a:srcRect/>
          <a:stretch>
            <a:fillRect/>
          </a:stretch>
        </p:blipFill>
        <p:spPr bwMode="auto">
          <a:xfrm>
            <a:off x="381000" y="990600"/>
            <a:ext cx="8358188" cy="403225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Capture.JPG"/>
          <p:cNvPicPr>
            <a:picLocks noGrp="1" noChangeAspect="1"/>
          </p:cNvPicPr>
          <p:nvPr>
            <p:ph idx="1"/>
          </p:nvPr>
        </p:nvPicPr>
        <p:blipFill>
          <a:blip r:embed="rId1"/>
          <a:stretch>
            <a:fillRect/>
          </a:stretch>
        </p:blipFill>
        <p:spPr>
          <a:xfrm>
            <a:off x="533400" y="533400"/>
            <a:ext cx="8212860" cy="5715000"/>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GST-Form-CMP-01.png"/>
          <p:cNvPicPr>
            <a:picLocks noGrp="1" noChangeAspect="1"/>
          </p:cNvPicPr>
          <p:nvPr>
            <p:ph idx="1"/>
          </p:nvPr>
        </p:nvPicPr>
        <p:blipFill>
          <a:blip r:embed="rId1"/>
          <a:stretch>
            <a:fillRect/>
          </a:stretch>
        </p:blipFill>
        <p:spPr>
          <a:xfrm>
            <a:off x="1728728" y="152400"/>
            <a:ext cx="5586472" cy="6477000"/>
          </a:xfr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8" name="Content Placeholder 7" descr="CMP 02.JPG"/>
          <p:cNvPicPr>
            <a:picLocks noGrp="1" noChangeAspect="1"/>
          </p:cNvPicPr>
          <p:nvPr>
            <p:ph idx="1"/>
          </p:nvPr>
        </p:nvPicPr>
        <p:blipFill>
          <a:blip r:embed="rId1"/>
          <a:stretch>
            <a:fillRect/>
          </a:stretch>
        </p:blipFill>
        <p:spPr>
          <a:xfrm>
            <a:off x="1828800" y="304800"/>
            <a:ext cx="5638800" cy="6324600"/>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Form-GST-CMP-03.png"/>
          <p:cNvPicPr>
            <a:picLocks noGrp="1" noChangeAspect="1"/>
          </p:cNvPicPr>
          <p:nvPr>
            <p:ph idx="1"/>
          </p:nvPr>
        </p:nvPicPr>
        <p:blipFill>
          <a:blip r:embed="rId1"/>
          <a:stretch>
            <a:fillRect/>
          </a:stretch>
        </p:blipFill>
        <p:spPr>
          <a:xfrm>
            <a:off x="2286000" y="152400"/>
            <a:ext cx="4419600" cy="6553200"/>
          </a:xfr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Form-GST-CMP-04.png"/>
          <p:cNvPicPr>
            <a:picLocks noGrp="1" noChangeAspect="1"/>
          </p:cNvPicPr>
          <p:nvPr>
            <p:ph idx="1"/>
          </p:nvPr>
        </p:nvPicPr>
        <p:blipFill>
          <a:blip r:embed="rId1"/>
          <a:stretch>
            <a:fillRect/>
          </a:stretch>
        </p:blipFill>
        <p:spPr>
          <a:xfrm>
            <a:off x="2057400" y="228600"/>
            <a:ext cx="4800600" cy="6400800"/>
          </a:xfr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Capture1-FINAL.png"/>
          <p:cNvPicPr>
            <a:picLocks noGrp="1" noChangeAspect="1"/>
          </p:cNvPicPr>
          <p:nvPr>
            <p:ph idx="1"/>
          </p:nvPr>
        </p:nvPicPr>
        <p:blipFill>
          <a:blip r:embed="rId1"/>
          <a:stretch>
            <a:fillRect/>
          </a:stretch>
        </p:blipFill>
        <p:spPr>
          <a:xfrm>
            <a:off x="1981200" y="228600"/>
            <a:ext cx="4953000" cy="6400800"/>
          </a:xfr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Capture2-FINAL.png"/>
          <p:cNvPicPr>
            <a:picLocks noGrp="1" noChangeAspect="1"/>
          </p:cNvPicPr>
          <p:nvPr>
            <p:ph idx="1"/>
          </p:nvPr>
        </p:nvPicPr>
        <p:blipFill>
          <a:blip r:embed="rId1"/>
          <a:stretch>
            <a:fillRect/>
          </a:stretch>
        </p:blipFill>
        <p:spPr>
          <a:xfrm>
            <a:off x="1981200" y="152400"/>
            <a:ext cx="4572000" cy="6477000"/>
          </a:xfr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Capture3-FINAL.png"/>
          <p:cNvPicPr>
            <a:picLocks noGrp="1" noChangeAspect="1"/>
          </p:cNvPicPr>
          <p:nvPr>
            <p:ph idx="1"/>
          </p:nvPr>
        </p:nvPicPr>
        <p:blipFill>
          <a:blip r:embed="rId1"/>
          <a:stretch>
            <a:fillRect/>
          </a:stretch>
        </p:blipFill>
        <p:spPr>
          <a:xfrm>
            <a:off x="2133600" y="152400"/>
            <a:ext cx="4572000" cy="6620256"/>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Provisions of CGST and IGST Act</a:t>
            </a:r>
            <a:endParaRPr lang="en-IN" dirty="0"/>
          </a:p>
        </p:txBody>
      </p:sp>
      <p:graphicFrame>
        <p:nvGraphicFramePr>
          <p:cNvPr id="4" name="Table 3"/>
          <p:cNvGraphicFramePr>
            <a:graphicFrameLocks noGrp="1"/>
          </p:cNvGraphicFramePr>
          <p:nvPr/>
        </p:nvGraphicFramePr>
        <p:xfrm>
          <a:off x="609600" y="1397000"/>
          <a:ext cx="7924800" cy="4608645"/>
        </p:xfrm>
        <a:graphic>
          <a:graphicData uri="http://schemas.openxmlformats.org/drawingml/2006/table">
            <a:tbl>
              <a:tblPr firstRow="1" bandRow="1">
                <a:tableStyleId>{5C22544A-7EE6-4342-B048-85BDC9FD1C3A}</a:tableStyleId>
              </a:tblPr>
              <a:tblGrid>
                <a:gridCol w="2641600"/>
                <a:gridCol w="2641600"/>
                <a:gridCol w="2641600"/>
              </a:tblGrid>
              <a:tr h="555969">
                <a:tc>
                  <a:txBody>
                    <a:bodyPr/>
                    <a:lstStyle/>
                    <a:p>
                      <a:pPr algn="ctr"/>
                      <a:r>
                        <a:rPr lang="en-IN" sz="2800" dirty="0" smtClean="0"/>
                        <a:t>Particulars</a:t>
                      </a:r>
                      <a:endParaRPr lang="en-IN" sz="2800" dirty="0"/>
                    </a:p>
                  </a:txBody>
                  <a:tcPr/>
                </a:tc>
                <a:tc>
                  <a:txBody>
                    <a:bodyPr/>
                    <a:lstStyle/>
                    <a:p>
                      <a:pPr algn="ctr"/>
                      <a:r>
                        <a:rPr lang="en-IN" sz="2800" dirty="0" smtClean="0"/>
                        <a:t>CGST</a:t>
                      </a:r>
                      <a:endParaRPr lang="en-IN" sz="2800" dirty="0"/>
                    </a:p>
                  </a:txBody>
                  <a:tcPr/>
                </a:tc>
                <a:tc>
                  <a:txBody>
                    <a:bodyPr/>
                    <a:lstStyle/>
                    <a:p>
                      <a:pPr algn="ctr"/>
                      <a:r>
                        <a:rPr lang="en-IN" sz="2800" b="1" dirty="0" smtClean="0"/>
                        <a:t>IGST</a:t>
                      </a:r>
                      <a:endParaRPr lang="en-IN" sz="2800" b="1" dirty="0"/>
                    </a:p>
                  </a:txBody>
                  <a:tcPr/>
                </a:tc>
              </a:tr>
              <a:tr h="555969">
                <a:tc>
                  <a:txBody>
                    <a:bodyPr/>
                    <a:lstStyle/>
                    <a:p>
                      <a:r>
                        <a:rPr lang="en-IN" b="1" dirty="0" smtClean="0"/>
                        <a:t>Levied on</a:t>
                      </a:r>
                      <a:endParaRPr lang="en-IN" b="1" dirty="0"/>
                    </a:p>
                  </a:txBody>
                  <a:tcPr/>
                </a:tc>
                <a:tc>
                  <a:txBody>
                    <a:bodyPr/>
                    <a:lstStyle/>
                    <a:p>
                      <a:r>
                        <a:rPr lang="en-IN" dirty="0" smtClean="0"/>
                        <a:t>Intra State supplies</a:t>
                      </a:r>
                      <a:endParaRPr lang="en-IN" dirty="0"/>
                    </a:p>
                  </a:txBody>
                  <a:tcPr/>
                </a:tc>
                <a:tc>
                  <a:txBody>
                    <a:bodyPr/>
                    <a:lstStyle/>
                    <a:p>
                      <a:r>
                        <a:rPr lang="en-IN" dirty="0" smtClean="0"/>
                        <a:t>Inter State supplies</a:t>
                      </a:r>
                      <a:endParaRPr lang="en-IN" dirty="0"/>
                    </a:p>
                  </a:txBody>
                  <a:tcPr/>
                </a:tc>
              </a:tr>
              <a:tr h="555969">
                <a:tc>
                  <a:txBody>
                    <a:bodyPr/>
                    <a:lstStyle/>
                    <a:p>
                      <a:r>
                        <a:rPr lang="en-IN" b="1" dirty="0" smtClean="0"/>
                        <a:t>Collected and</a:t>
                      </a:r>
                      <a:r>
                        <a:rPr lang="en-IN" b="1" baseline="0" dirty="0" smtClean="0"/>
                        <a:t> Paid by</a:t>
                      </a:r>
                      <a:endParaRPr lang="en-IN" b="1" dirty="0"/>
                    </a:p>
                  </a:txBody>
                  <a:tcPr/>
                </a:tc>
                <a:tc>
                  <a:txBody>
                    <a:bodyPr/>
                    <a:lstStyle/>
                    <a:p>
                      <a:r>
                        <a:rPr lang="en-IN" dirty="0" smtClean="0"/>
                        <a:t>Taxable</a:t>
                      </a:r>
                      <a:r>
                        <a:rPr lang="en-IN" baseline="0" dirty="0" smtClean="0"/>
                        <a:t> Person</a:t>
                      </a:r>
                      <a:endParaRPr lang="en-IN" dirty="0"/>
                    </a:p>
                  </a:txBody>
                  <a:tcPr/>
                </a:tc>
                <a:tc>
                  <a:txBody>
                    <a:bodyPr/>
                    <a:lstStyle/>
                    <a:p>
                      <a:r>
                        <a:rPr lang="en-IN" dirty="0" smtClean="0"/>
                        <a:t>Taxable</a:t>
                      </a:r>
                      <a:r>
                        <a:rPr lang="en-IN" baseline="0" dirty="0" smtClean="0"/>
                        <a:t> Person</a:t>
                      </a:r>
                      <a:endParaRPr lang="en-IN" dirty="0"/>
                    </a:p>
                  </a:txBody>
                  <a:tcPr/>
                </a:tc>
              </a:tr>
              <a:tr h="555969">
                <a:tc>
                  <a:txBody>
                    <a:bodyPr/>
                    <a:lstStyle/>
                    <a:p>
                      <a:r>
                        <a:rPr lang="en-IN" b="1" dirty="0" smtClean="0"/>
                        <a:t>Value of Levy</a:t>
                      </a:r>
                      <a:endParaRPr lang="en-IN" b="1" dirty="0"/>
                    </a:p>
                  </a:txBody>
                  <a:tcPr/>
                </a:tc>
                <a:tc>
                  <a:txBody>
                    <a:bodyPr/>
                    <a:lstStyle/>
                    <a:p>
                      <a:r>
                        <a:rPr lang="en-IN" dirty="0" smtClean="0"/>
                        <a:t>Transaction Value</a:t>
                      </a:r>
                      <a:endParaRPr lang="en-IN" dirty="0"/>
                    </a:p>
                  </a:txBody>
                  <a:tcPr/>
                </a:tc>
                <a:tc>
                  <a:txBody>
                    <a:bodyPr/>
                    <a:lstStyle/>
                    <a:p>
                      <a:r>
                        <a:rPr lang="en-IN" dirty="0" smtClean="0"/>
                        <a:t>Transaction Vale</a:t>
                      </a:r>
                      <a:endParaRPr lang="en-IN" dirty="0"/>
                    </a:p>
                  </a:txBody>
                  <a:tcPr/>
                </a:tc>
              </a:tr>
              <a:tr h="959618">
                <a:tc>
                  <a:txBody>
                    <a:bodyPr/>
                    <a:lstStyle/>
                    <a:p>
                      <a:r>
                        <a:rPr lang="en-IN" b="1" dirty="0" smtClean="0"/>
                        <a:t>Reverse Charge applicable on</a:t>
                      </a:r>
                      <a:endParaRPr lang="en-IN" b="1" dirty="0"/>
                    </a:p>
                  </a:txBody>
                  <a:tcPr/>
                </a:tc>
                <a:tc>
                  <a:txBody>
                    <a:bodyPr/>
                    <a:lstStyle/>
                    <a:p>
                      <a:pPr>
                        <a:buFont typeface="Arial" panose="020B0604020202020204" pitchFamily="34" charset="0"/>
                        <a:buChar char="•"/>
                      </a:pPr>
                      <a:r>
                        <a:rPr lang="en-IN" dirty="0" smtClean="0"/>
                        <a:t> Notified supplies</a:t>
                      </a:r>
                      <a:endParaRPr lang="en-IN" dirty="0" smtClean="0"/>
                    </a:p>
                    <a:p>
                      <a:pPr>
                        <a:buFont typeface="Arial" panose="020B0604020202020204" pitchFamily="34" charset="0"/>
                        <a:buChar char="•"/>
                      </a:pPr>
                      <a:r>
                        <a:rPr lang="en-IN" dirty="0" smtClean="0"/>
                        <a:t> Taxable supplies</a:t>
                      </a:r>
                      <a:r>
                        <a:rPr lang="en-IN" baseline="0" dirty="0" smtClean="0"/>
                        <a:t> by an unregistered person to a registered person.</a:t>
                      </a:r>
                      <a:endParaRPr lang="en-IN" dirty="0"/>
                    </a:p>
                  </a:txBody>
                  <a:tcPr/>
                </a:tc>
                <a:tc>
                  <a:txBody>
                    <a:bodyPr/>
                    <a:lstStyle/>
                    <a:p>
                      <a:pPr>
                        <a:buFont typeface="Arial" panose="020B0604020202020204" pitchFamily="34" charset="0"/>
                        <a:buChar char="•"/>
                      </a:pPr>
                      <a:r>
                        <a:rPr lang="en-IN" dirty="0" smtClean="0"/>
                        <a:t> Notified supplies</a:t>
                      </a:r>
                      <a:endParaRPr lang="en-IN" dirty="0" smtClean="0"/>
                    </a:p>
                    <a:p>
                      <a:pPr>
                        <a:buFont typeface="Arial" panose="020B0604020202020204" pitchFamily="34" charset="0"/>
                        <a:buChar char="•"/>
                      </a:pPr>
                      <a:r>
                        <a:rPr lang="en-IN" dirty="0" smtClean="0"/>
                        <a:t> Taxable supplies</a:t>
                      </a:r>
                      <a:r>
                        <a:rPr lang="en-IN" baseline="0" dirty="0" smtClean="0"/>
                        <a:t> by an unregistered person to a registered person.</a:t>
                      </a:r>
                      <a:endParaRPr lang="en-IN" dirty="0" smtClean="0"/>
                    </a:p>
                  </a:txBody>
                  <a:tcPr/>
                </a:tc>
              </a:tr>
              <a:tr h="555969">
                <a:tc>
                  <a:txBody>
                    <a:bodyPr/>
                    <a:lstStyle/>
                    <a:p>
                      <a:r>
                        <a:rPr lang="en-IN" b="1" dirty="0" smtClean="0"/>
                        <a:t>Import of goods</a:t>
                      </a:r>
                      <a:endParaRPr lang="en-IN" b="1" dirty="0"/>
                    </a:p>
                  </a:txBody>
                  <a:tcPr/>
                </a:tc>
                <a:tc>
                  <a:txBody>
                    <a:bodyPr/>
                    <a:lstStyle/>
                    <a:p>
                      <a:r>
                        <a:rPr lang="en-IN" dirty="0" smtClean="0"/>
                        <a:t>No CGST or SGST/UTGST</a:t>
                      </a:r>
                      <a:r>
                        <a:rPr lang="en-IN" baseline="0" dirty="0" smtClean="0"/>
                        <a:t> payable</a:t>
                      </a:r>
                      <a:endParaRPr lang="en-IN" dirty="0"/>
                    </a:p>
                  </a:txBody>
                  <a:tcPr/>
                </a:tc>
                <a:tc>
                  <a:txBody>
                    <a:bodyPr/>
                    <a:lstStyle/>
                    <a:p>
                      <a:r>
                        <a:rPr lang="en-IN" dirty="0" smtClean="0"/>
                        <a:t>IGST shall be levied over</a:t>
                      </a:r>
                      <a:r>
                        <a:rPr lang="en-IN" baseline="0" dirty="0" smtClean="0"/>
                        <a:t> and above basic customs</a:t>
                      </a:r>
                      <a:endParaRPr lang="en-IN" dirty="0"/>
                    </a:p>
                  </a:txBody>
                  <a:tcPr/>
                </a:tc>
              </a:tr>
              <a:tr h="555969">
                <a:tc>
                  <a:txBody>
                    <a:bodyPr/>
                    <a:lstStyle/>
                    <a:p>
                      <a:r>
                        <a:rPr lang="en-IN" b="1" dirty="0" smtClean="0"/>
                        <a:t>Rate of Tax</a:t>
                      </a:r>
                      <a:endParaRPr lang="en-IN" b="1" dirty="0"/>
                    </a:p>
                  </a:txBody>
                  <a:tcPr/>
                </a:tc>
                <a:tc>
                  <a:txBody>
                    <a:bodyPr/>
                    <a:lstStyle/>
                    <a:p>
                      <a:r>
                        <a:rPr lang="en-IN" dirty="0" smtClean="0"/>
                        <a:t>Cannot</a:t>
                      </a:r>
                      <a:r>
                        <a:rPr lang="en-IN" baseline="0" dirty="0" smtClean="0"/>
                        <a:t> exceed </a:t>
                      </a:r>
                      <a:r>
                        <a:rPr lang="en-IN" dirty="0" smtClean="0"/>
                        <a:t>20%</a:t>
                      </a:r>
                      <a:endParaRPr lang="en-IN" dirty="0"/>
                    </a:p>
                  </a:txBody>
                  <a:tcPr/>
                </a:tc>
                <a:tc>
                  <a:txBody>
                    <a:bodyPr/>
                    <a:lstStyle/>
                    <a:p>
                      <a:r>
                        <a:rPr lang="en-IN" dirty="0" smtClean="0"/>
                        <a:t>Cannot</a:t>
                      </a:r>
                      <a:r>
                        <a:rPr lang="en-IN" baseline="0" dirty="0" smtClean="0"/>
                        <a:t> exceed </a:t>
                      </a:r>
                      <a:r>
                        <a:rPr lang="en-IN" dirty="0" smtClean="0"/>
                        <a:t>40%</a:t>
                      </a:r>
                      <a:endParaRPr lang="en-IN" dirty="0"/>
                    </a:p>
                  </a:txBody>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524000"/>
          </a:xfrm>
        </p:spPr>
        <p:txBody>
          <a:bodyPr>
            <a:normAutofit/>
          </a:bodyPr>
          <a:lstStyle/>
          <a:p>
            <a:r>
              <a:rPr lang="en-IN" sz="6600" b="1" dirty="0" err="1" smtClean="0">
                <a:solidFill>
                  <a:schemeClr val="bg1"/>
                </a:solidFill>
              </a:rPr>
              <a:t>Mandal</a:t>
            </a:r>
            <a:r>
              <a:rPr lang="en-IN" sz="6600" b="1" dirty="0" smtClean="0">
                <a:solidFill>
                  <a:schemeClr val="bg1"/>
                </a:solidFill>
              </a:rPr>
              <a:t> </a:t>
            </a:r>
            <a:r>
              <a:rPr lang="en-IN" sz="6600" b="1" dirty="0" err="1" smtClean="0">
                <a:solidFill>
                  <a:schemeClr val="bg1"/>
                </a:solidFill>
              </a:rPr>
              <a:t>Aabhari</a:t>
            </a:r>
            <a:r>
              <a:rPr lang="en-IN" sz="6600" b="1" dirty="0" smtClean="0">
                <a:solidFill>
                  <a:schemeClr val="bg1"/>
                </a:solidFill>
              </a:rPr>
              <a:t> </a:t>
            </a:r>
            <a:r>
              <a:rPr lang="en-IN" sz="6600" b="1" dirty="0" err="1" smtClean="0">
                <a:solidFill>
                  <a:schemeClr val="bg1"/>
                </a:solidFill>
              </a:rPr>
              <a:t>Aahe</a:t>
            </a:r>
            <a:endParaRPr lang="en-IN" sz="66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87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57200" y="1295400"/>
          <a:ext cx="8229600" cy="452596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IN" b="1" dirty="0" smtClean="0"/>
              <a:t>Rate of Tax</a:t>
            </a:r>
            <a:endParaRPr lang="en-IN" b="1" dirty="0"/>
          </a:p>
        </p:txBody>
      </p:sp>
      <p:graphicFrame>
        <p:nvGraphicFramePr>
          <p:cNvPr id="4" name="Content Placeholder 3"/>
          <p:cNvGraphicFramePr>
            <a:graphicFrameLocks noGrp="1"/>
          </p:cNvGraphicFramePr>
          <p:nvPr>
            <p:ph idx="1"/>
          </p:nvPr>
        </p:nvGraphicFramePr>
        <p:xfrm>
          <a:off x="838200" y="1219200"/>
          <a:ext cx="7467600" cy="4851400"/>
        </p:xfrm>
        <a:graphic>
          <a:graphicData uri="http://schemas.openxmlformats.org/drawingml/2006/table">
            <a:tbl>
              <a:tblPr firstRow="1" bandRow="1">
                <a:tableStyleId>{5C22544A-7EE6-4342-B048-85BDC9FD1C3A}</a:tableStyleId>
              </a:tblPr>
              <a:tblGrid>
                <a:gridCol w="760589"/>
                <a:gridCol w="2363611"/>
                <a:gridCol w="817034"/>
                <a:gridCol w="935566"/>
                <a:gridCol w="914400"/>
                <a:gridCol w="1676400"/>
              </a:tblGrid>
              <a:tr h="370840">
                <a:tc>
                  <a:txBody>
                    <a:bodyPr/>
                    <a:lstStyle/>
                    <a:p>
                      <a:r>
                        <a:rPr lang="en-IN" dirty="0" smtClean="0"/>
                        <a:t>Rate</a:t>
                      </a:r>
                      <a:endParaRPr lang="en-IN" dirty="0"/>
                    </a:p>
                  </a:txBody>
                  <a:tcPr/>
                </a:tc>
                <a:tc>
                  <a:txBody>
                    <a:bodyPr/>
                    <a:lstStyle/>
                    <a:p>
                      <a:r>
                        <a:rPr lang="en-IN" dirty="0" smtClean="0"/>
                        <a:t>Particulars</a:t>
                      </a:r>
                      <a:endParaRPr lang="en-IN" dirty="0"/>
                    </a:p>
                  </a:txBody>
                  <a:tcPr/>
                </a:tc>
                <a:tc>
                  <a:txBody>
                    <a:bodyPr/>
                    <a:lstStyle/>
                    <a:p>
                      <a:r>
                        <a:rPr lang="en-IN" dirty="0" smtClean="0"/>
                        <a:t>IGST</a:t>
                      </a:r>
                      <a:endParaRPr lang="en-IN" dirty="0"/>
                    </a:p>
                  </a:txBody>
                  <a:tcPr/>
                </a:tc>
                <a:tc>
                  <a:txBody>
                    <a:bodyPr/>
                    <a:lstStyle/>
                    <a:p>
                      <a:r>
                        <a:rPr lang="en-IN" dirty="0" smtClean="0"/>
                        <a:t>CGST</a:t>
                      </a:r>
                      <a:endParaRPr lang="en-IN" dirty="0"/>
                    </a:p>
                  </a:txBody>
                  <a:tcPr/>
                </a:tc>
                <a:tc>
                  <a:txBody>
                    <a:bodyPr/>
                    <a:lstStyle/>
                    <a:p>
                      <a:r>
                        <a:rPr lang="en-IN" dirty="0" smtClean="0"/>
                        <a:t>SGST/UTGST</a:t>
                      </a:r>
                      <a:endParaRPr lang="en-IN" dirty="0"/>
                    </a:p>
                  </a:txBody>
                  <a:tcPr/>
                </a:tc>
                <a:tc>
                  <a:txBody>
                    <a:bodyPr/>
                    <a:lstStyle/>
                    <a:p>
                      <a:r>
                        <a:rPr lang="en-IN" dirty="0" smtClean="0"/>
                        <a:t>CGST</a:t>
                      </a:r>
                      <a:r>
                        <a:rPr lang="en-IN" baseline="0" dirty="0" smtClean="0"/>
                        <a:t> + SGST/UTGST</a:t>
                      </a:r>
                      <a:endParaRPr lang="en-IN" dirty="0"/>
                    </a:p>
                  </a:txBody>
                  <a:tcPr/>
                </a:tc>
              </a:tr>
              <a:tr h="370840">
                <a:tc>
                  <a:txBody>
                    <a:bodyPr/>
                    <a:lstStyle/>
                    <a:p>
                      <a:r>
                        <a:rPr lang="en-IN" dirty="0" smtClean="0"/>
                        <a:t>0%</a:t>
                      </a:r>
                      <a:endParaRPr lang="en-IN" dirty="0"/>
                    </a:p>
                  </a:txBody>
                  <a:tcPr/>
                </a:tc>
                <a:tc>
                  <a:txBody>
                    <a:bodyPr/>
                    <a:lstStyle/>
                    <a:p>
                      <a:r>
                        <a:rPr lang="en-IN" dirty="0" smtClean="0"/>
                        <a:t>Consumer Basket Goods</a:t>
                      </a:r>
                      <a:endParaRPr lang="en-IN" dirty="0"/>
                    </a:p>
                  </a:txBody>
                  <a:tcPr/>
                </a:tc>
                <a:tc>
                  <a:txBody>
                    <a:bodyPr/>
                    <a:lstStyle/>
                    <a:p>
                      <a:pPr algn="ctr"/>
                      <a:r>
                        <a:rPr lang="en-IN" dirty="0" smtClean="0"/>
                        <a:t>-</a:t>
                      </a:r>
                      <a:endParaRPr lang="en-IN" dirty="0"/>
                    </a:p>
                  </a:txBody>
                  <a:tcPr/>
                </a:tc>
                <a:tc>
                  <a:txBody>
                    <a:bodyPr/>
                    <a:lstStyle/>
                    <a:p>
                      <a:pPr algn="ctr"/>
                      <a:r>
                        <a:rPr lang="en-IN" dirty="0" smtClean="0"/>
                        <a:t>-</a:t>
                      </a:r>
                      <a:endParaRPr lang="en-IN" dirty="0"/>
                    </a:p>
                  </a:txBody>
                  <a:tcPr/>
                </a:tc>
                <a:tc>
                  <a:txBody>
                    <a:bodyPr/>
                    <a:lstStyle/>
                    <a:p>
                      <a:pPr algn="ctr"/>
                      <a:r>
                        <a:rPr lang="en-IN" dirty="0" smtClean="0"/>
                        <a:t>-</a:t>
                      </a:r>
                      <a:endParaRPr lang="en-IN" dirty="0"/>
                    </a:p>
                  </a:txBody>
                  <a:tcPr/>
                </a:tc>
                <a:tc>
                  <a:txBody>
                    <a:bodyPr/>
                    <a:lstStyle/>
                    <a:p>
                      <a:pPr algn="ctr"/>
                      <a:r>
                        <a:rPr lang="en-IN" dirty="0" smtClean="0"/>
                        <a:t>-</a:t>
                      </a:r>
                      <a:endParaRPr lang="en-IN" dirty="0"/>
                    </a:p>
                  </a:txBody>
                  <a:tcPr/>
                </a:tc>
              </a:tr>
              <a:tr h="370840">
                <a:tc>
                  <a:txBody>
                    <a:bodyPr/>
                    <a:lstStyle/>
                    <a:p>
                      <a:r>
                        <a:rPr lang="en-IN" dirty="0" smtClean="0"/>
                        <a:t>5%</a:t>
                      </a:r>
                      <a:endParaRPr lang="en-IN" dirty="0"/>
                    </a:p>
                  </a:txBody>
                  <a:tcPr/>
                </a:tc>
                <a:tc>
                  <a:txBody>
                    <a:bodyPr/>
                    <a:lstStyle/>
                    <a:p>
                      <a:r>
                        <a:rPr lang="en-IN" dirty="0" smtClean="0"/>
                        <a:t>Mass Consumption Items</a:t>
                      </a:r>
                      <a:endParaRPr lang="en-IN" dirty="0"/>
                    </a:p>
                  </a:txBody>
                  <a:tcPr/>
                </a:tc>
                <a:tc>
                  <a:txBody>
                    <a:bodyPr/>
                    <a:lstStyle/>
                    <a:p>
                      <a:pPr algn="ctr"/>
                      <a:r>
                        <a:rPr lang="en-IN" dirty="0" smtClean="0"/>
                        <a:t>5%</a:t>
                      </a:r>
                      <a:endParaRPr lang="en-IN" dirty="0"/>
                    </a:p>
                  </a:txBody>
                  <a:tcPr/>
                </a:tc>
                <a:tc>
                  <a:txBody>
                    <a:bodyPr/>
                    <a:lstStyle/>
                    <a:p>
                      <a:pPr algn="ctr"/>
                      <a:r>
                        <a:rPr lang="en-IN" dirty="0" smtClean="0"/>
                        <a:t>2.5%</a:t>
                      </a:r>
                      <a:endParaRPr lang="en-IN" dirty="0"/>
                    </a:p>
                  </a:txBody>
                  <a:tcPr/>
                </a:tc>
                <a:tc>
                  <a:txBody>
                    <a:bodyPr/>
                    <a:lstStyle/>
                    <a:p>
                      <a:pPr algn="ctr"/>
                      <a:r>
                        <a:rPr lang="en-IN" dirty="0" smtClean="0"/>
                        <a:t>2.5%</a:t>
                      </a:r>
                      <a:endParaRPr lang="en-IN" dirty="0"/>
                    </a:p>
                  </a:txBody>
                  <a:tcPr/>
                </a:tc>
                <a:tc>
                  <a:txBody>
                    <a:bodyPr/>
                    <a:lstStyle/>
                    <a:p>
                      <a:pPr algn="ctr"/>
                      <a:r>
                        <a:rPr lang="en-IN" dirty="0" smtClean="0"/>
                        <a:t>5%</a:t>
                      </a:r>
                      <a:endParaRPr lang="en-IN" dirty="0"/>
                    </a:p>
                  </a:txBody>
                  <a:tcPr/>
                </a:tc>
              </a:tr>
              <a:tr h="370840">
                <a:tc>
                  <a:txBody>
                    <a:bodyPr/>
                    <a:lstStyle/>
                    <a:p>
                      <a:r>
                        <a:rPr lang="en-IN" dirty="0" smtClean="0"/>
                        <a:t>12%</a:t>
                      </a:r>
                      <a:endParaRPr lang="en-IN" dirty="0"/>
                    </a:p>
                  </a:txBody>
                  <a:tcPr/>
                </a:tc>
                <a:tc>
                  <a:txBody>
                    <a:bodyPr/>
                    <a:lstStyle/>
                    <a:p>
                      <a:r>
                        <a:rPr lang="en-IN" dirty="0" smtClean="0"/>
                        <a:t>Processed Food Products</a:t>
                      </a:r>
                      <a:endParaRPr lang="en-IN" dirty="0"/>
                    </a:p>
                  </a:txBody>
                  <a:tcPr/>
                </a:tc>
                <a:tc>
                  <a:txBody>
                    <a:bodyPr/>
                    <a:lstStyle/>
                    <a:p>
                      <a:pPr algn="ctr"/>
                      <a:r>
                        <a:rPr lang="en-IN" dirty="0" smtClean="0"/>
                        <a:t>12%</a:t>
                      </a:r>
                      <a:endParaRPr lang="en-IN" dirty="0"/>
                    </a:p>
                  </a:txBody>
                  <a:tcPr/>
                </a:tc>
                <a:tc>
                  <a:txBody>
                    <a:bodyPr/>
                    <a:lstStyle/>
                    <a:p>
                      <a:pPr algn="ctr"/>
                      <a:r>
                        <a:rPr lang="en-IN" dirty="0" smtClean="0"/>
                        <a:t>6%</a:t>
                      </a:r>
                      <a:endParaRPr lang="en-IN" dirty="0"/>
                    </a:p>
                  </a:txBody>
                  <a:tcPr/>
                </a:tc>
                <a:tc>
                  <a:txBody>
                    <a:bodyPr/>
                    <a:lstStyle/>
                    <a:p>
                      <a:pPr algn="ctr"/>
                      <a:r>
                        <a:rPr lang="en-IN" dirty="0" smtClean="0"/>
                        <a:t>6%</a:t>
                      </a:r>
                      <a:endParaRPr lang="en-IN" dirty="0"/>
                    </a:p>
                  </a:txBody>
                  <a:tcPr/>
                </a:tc>
                <a:tc>
                  <a:txBody>
                    <a:bodyPr/>
                    <a:lstStyle/>
                    <a:p>
                      <a:pPr algn="ctr"/>
                      <a:r>
                        <a:rPr lang="en-IN" dirty="0" smtClean="0"/>
                        <a:t>12%</a:t>
                      </a:r>
                      <a:endParaRPr lang="en-IN" dirty="0"/>
                    </a:p>
                  </a:txBody>
                  <a:tcPr/>
                </a:tc>
              </a:tr>
              <a:tr h="370840">
                <a:tc>
                  <a:txBody>
                    <a:bodyPr/>
                    <a:lstStyle/>
                    <a:p>
                      <a:r>
                        <a:rPr lang="en-IN" dirty="0" smtClean="0"/>
                        <a:t>18%</a:t>
                      </a:r>
                      <a:endParaRPr lang="en-IN" dirty="0"/>
                    </a:p>
                  </a:txBody>
                  <a:tcPr/>
                </a:tc>
                <a:tc>
                  <a:txBody>
                    <a:bodyPr/>
                    <a:lstStyle/>
                    <a:p>
                      <a:r>
                        <a:rPr lang="en-IN" dirty="0" smtClean="0"/>
                        <a:t>General Goods and services</a:t>
                      </a:r>
                      <a:endParaRPr lang="en-IN" dirty="0"/>
                    </a:p>
                  </a:txBody>
                  <a:tcPr/>
                </a:tc>
                <a:tc>
                  <a:txBody>
                    <a:bodyPr/>
                    <a:lstStyle/>
                    <a:p>
                      <a:pPr algn="ctr"/>
                      <a:r>
                        <a:rPr lang="en-IN" dirty="0" smtClean="0"/>
                        <a:t>18%</a:t>
                      </a:r>
                      <a:endParaRPr lang="en-IN" dirty="0"/>
                    </a:p>
                  </a:txBody>
                  <a:tcPr/>
                </a:tc>
                <a:tc>
                  <a:txBody>
                    <a:bodyPr/>
                    <a:lstStyle/>
                    <a:p>
                      <a:pPr algn="ctr"/>
                      <a:r>
                        <a:rPr lang="en-IN" dirty="0" smtClean="0"/>
                        <a:t>9%</a:t>
                      </a:r>
                      <a:endParaRPr lang="en-IN" dirty="0"/>
                    </a:p>
                  </a:txBody>
                  <a:tcPr/>
                </a:tc>
                <a:tc>
                  <a:txBody>
                    <a:bodyPr/>
                    <a:lstStyle/>
                    <a:p>
                      <a:pPr algn="ctr"/>
                      <a:r>
                        <a:rPr lang="en-IN" dirty="0" smtClean="0"/>
                        <a:t>9%</a:t>
                      </a:r>
                      <a:endParaRPr lang="en-IN" dirty="0"/>
                    </a:p>
                  </a:txBody>
                  <a:tcPr/>
                </a:tc>
                <a:tc>
                  <a:txBody>
                    <a:bodyPr/>
                    <a:lstStyle/>
                    <a:p>
                      <a:pPr algn="ctr"/>
                      <a:r>
                        <a:rPr lang="en-IN" dirty="0" smtClean="0"/>
                        <a:t>18%</a:t>
                      </a:r>
                      <a:endParaRPr lang="en-IN" dirty="0"/>
                    </a:p>
                  </a:txBody>
                  <a:tcPr/>
                </a:tc>
              </a:tr>
              <a:tr h="370840">
                <a:tc>
                  <a:txBody>
                    <a:bodyPr/>
                    <a:lstStyle/>
                    <a:p>
                      <a:r>
                        <a:rPr lang="en-IN" dirty="0" smtClean="0"/>
                        <a:t>28%</a:t>
                      </a:r>
                      <a:endParaRPr lang="en-IN" dirty="0"/>
                    </a:p>
                  </a:txBody>
                  <a:tcPr/>
                </a:tc>
                <a:tc>
                  <a:txBody>
                    <a:bodyPr/>
                    <a:lstStyle/>
                    <a:p>
                      <a:r>
                        <a:rPr lang="en-IN" dirty="0" smtClean="0"/>
                        <a:t>Demerit</a:t>
                      </a:r>
                      <a:r>
                        <a:rPr lang="en-IN" baseline="0" dirty="0" smtClean="0"/>
                        <a:t> and Luxury Goods</a:t>
                      </a:r>
                      <a:endParaRPr lang="en-IN" dirty="0"/>
                    </a:p>
                  </a:txBody>
                  <a:tcPr/>
                </a:tc>
                <a:tc>
                  <a:txBody>
                    <a:bodyPr/>
                    <a:lstStyle/>
                    <a:p>
                      <a:pPr algn="ctr"/>
                      <a:r>
                        <a:rPr lang="en-IN" dirty="0" smtClean="0"/>
                        <a:t>28%</a:t>
                      </a:r>
                      <a:endParaRPr lang="en-IN" dirty="0"/>
                    </a:p>
                  </a:txBody>
                  <a:tcPr/>
                </a:tc>
                <a:tc>
                  <a:txBody>
                    <a:bodyPr/>
                    <a:lstStyle/>
                    <a:p>
                      <a:pPr algn="ctr"/>
                      <a:r>
                        <a:rPr lang="en-IN" dirty="0" smtClean="0"/>
                        <a:t>14%</a:t>
                      </a:r>
                      <a:endParaRPr lang="en-IN" dirty="0"/>
                    </a:p>
                  </a:txBody>
                  <a:tcPr/>
                </a:tc>
                <a:tc>
                  <a:txBody>
                    <a:bodyPr/>
                    <a:lstStyle/>
                    <a:p>
                      <a:pPr algn="ctr"/>
                      <a:r>
                        <a:rPr lang="en-IN" dirty="0" smtClean="0"/>
                        <a:t>14%</a:t>
                      </a:r>
                      <a:endParaRPr lang="en-IN" dirty="0"/>
                    </a:p>
                  </a:txBody>
                  <a:tcPr/>
                </a:tc>
                <a:tc>
                  <a:txBody>
                    <a:bodyPr/>
                    <a:lstStyle/>
                    <a:p>
                      <a:pPr algn="ctr"/>
                      <a:r>
                        <a:rPr lang="en-IN" dirty="0" smtClean="0"/>
                        <a:t>28%</a:t>
                      </a:r>
                      <a:endParaRPr lang="en-IN" dirty="0"/>
                    </a:p>
                  </a:txBody>
                  <a:tcPr/>
                </a:tc>
              </a:tr>
              <a:tr h="370840">
                <a:tc>
                  <a:txBody>
                    <a:bodyPr/>
                    <a:lstStyle/>
                    <a:p>
                      <a:r>
                        <a:rPr lang="en-IN" dirty="0" smtClean="0"/>
                        <a:t>0.25%</a:t>
                      </a:r>
                      <a:endParaRPr lang="en-IN" dirty="0"/>
                    </a:p>
                  </a:txBody>
                  <a:tcPr/>
                </a:tc>
                <a:tc>
                  <a:txBody>
                    <a:bodyPr/>
                    <a:lstStyle/>
                    <a:p>
                      <a:r>
                        <a:rPr lang="en-IN" dirty="0" smtClean="0"/>
                        <a:t>Rough Diamonds</a:t>
                      </a:r>
                      <a:endParaRPr lang="en-IN" dirty="0"/>
                    </a:p>
                  </a:txBody>
                  <a:tcPr/>
                </a:tc>
                <a:tc>
                  <a:txBody>
                    <a:bodyPr/>
                    <a:lstStyle/>
                    <a:p>
                      <a:pPr algn="ctr"/>
                      <a:r>
                        <a:rPr lang="en-IN" dirty="0" smtClean="0"/>
                        <a:t>0.25%</a:t>
                      </a:r>
                      <a:endParaRPr lang="en-IN" dirty="0"/>
                    </a:p>
                  </a:txBody>
                  <a:tcPr/>
                </a:tc>
                <a:tc>
                  <a:txBody>
                    <a:bodyPr/>
                    <a:lstStyle/>
                    <a:p>
                      <a:pPr algn="ctr"/>
                      <a:r>
                        <a:rPr lang="en-IN" dirty="0" smtClean="0"/>
                        <a:t>0.125%</a:t>
                      </a:r>
                      <a:endParaRPr lang="en-IN" dirty="0"/>
                    </a:p>
                  </a:txBody>
                  <a:tcPr/>
                </a:tc>
                <a:tc>
                  <a:txBody>
                    <a:bodyPr/>
                    <a:lstStyle/>
                    <a:p>
                      <a:pPr algn="ctr"/>
                      <a:r>
                        <a:rPr lang="en-IN" dirty="0" smtClean="0"/>
                        <a:t>0.125%</a:t>
                      </a:r>
                      <a:endParaRPr lang="en-IN" dirty="0"/>
                    </a:p>
                  </a:txBody>
                  <a:tcPr/>
                </a:tc>
                <a:tc>
                  <a:txBody>
                    <a:bodyPr/>
                    <a:lstStyle/>
                    <a:p>
                      <a:pPr algn="ctr"/>
                      <a:r>
                        <a:rPr lang="en-IN" dirty="0" smtClean="0"/>
                        <a:t>0.25%</a:t>
                      </a:r>
                      <a:endParaRPr lang="en-IN" dirty="0"/>
                    </a:p>
                  </a:txBody>
                  <a:tcPr/>
                </a:tc>
              </a:tr>
              <a:tr h="370840">
                <a:tc>
                  <a:txBody>
                    <a:bodyPr/>
                    <a:lstStyle/>
                    <a:p>
                      <a:r>
                        <a:rPr lang="en-IN" dirty="0" smtClean="0"/>
                        <a:t>3%</a:t>
                      </a:r>
                      <a:endParaRPr lang="en-IN" dirty="0"/>
                    </a:p>
                  </a:txBody>
                  <a:tcPr/>
                </a:tc>
                <a:tc>
                  <a:txBody>
                    <a:bodyPr/>
                    <a:lstStyle/>
                    <a:p>
                      <a:r>
                        <a:rPr lang="en-IN" dirty="0" smtClean="0"/>
                        <a:t>Gold, precious stones and imitation jewellery</a:t>
                      </a:r>
                      <a:endParaRPr lang="en-IN" dirty="0"/>
                    </a:p>
                  </a:txBody>
                  <a:tcPr/>
                </a:tc>
                <a:tc>
                  <a:txBody>
                    <a:bodyPr/>
                    <a:lstStyle/>
                    <a:p>
                      <a:pPr algn="ctr"/>
                      <a:r>
                        <a:rPr lang="en-IN" dirty="0" smtClean="0"/>
                        <a:t>3%</a:t>
                      </a:r>
                      <a:endParaRPr lang="en-IN" dirty="0"/>
                    </a:p>
                  </a:txBody>
                  <a:tcPr/>
                </a:tc>
                <a:tc>
                  <a:txBody>
                    <a:bodyPr/>
                    <a:lstStyle/>
                    <a:p>
                      <a:pPr algn="ctr"/>
                      <a:r>
                        <a:rPr lang="en-IN" dirty="0" smtClean="0"/>
                        <a:t>1.5%</a:t>
                      </a:r>
                      <a:endParaRPr lang="en-IN" dirty="0"/>
                    </a:p>
                  </a:txBody>
                  <a:tcPr/>
                </a:tc>
                <a:tc>
                  <a:txBody>
                    <a:bodyPr/>
                    <a:lstStyle/>
                    <a:p>
                      <a:pPr algn="ctr"/>
                      <a:r>
                        <a:rPr lang="en-IN" dirty="0" smtClean="0"/>
                        <a:t>1.5%</a:t>
                      </a:r>
                      <a:endParaRPr lang="en-IN" dirty="0"/>
                    </a:p>
                  </a:txBody>
                  <a:tcPr/>
                </a:tc>
                <a:tc>
                  <a:txBody>
                    <a:bodyPr/>
                    <a:lstStyle/>
                    <a:p>
                      <a:pPr algn="ctr"/>
                      <a:r>
                        <a:rPr lang="en-IN" dirty="0" smtClean="0"/>
                        <a:t>3%</a:t>
                      </a:r>
                      <a:endParaRPr lang="en-IN"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noAutofit/>
          </a:bodyPr>
          <a:lstStyle/>
          <a:p>
            <a:r>
              <a:rPr lang="en-IN" sz="3600" b="1" dirty="0" smtClean="0">
                <a:latin typeface="Times New Roman" panose="02020603050405020304" pitchFamily="18" charset="0"/>
                <a:cs typeface="Times New Roman" panose="02020603050405020304" pitchFamily="18" charset="0"/>
              </a:rPr>
              <a:t>A glimpse on goods and services and their tax rates</a:t>
            </a:r>
            <a:endParaRPr lang="en-IN"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None/>
            </a:pPr>
            <a:endParaRPr lang="en-IN" b="1" dirty="0" smtClean="0"/>
          </a:p>
          <a:p>
            <a:pPr>
              <a:buNone/>
            </a:pPr>
            <a:endParaRPr lang="en-IN" b="1" dirty="0"/>
          </a:p>
        </p:txBody>
      </p:sp>
      <p:sp>
        <p:nvSpPr>
          <p:cNvPr id="4" name="Snip Same Side Corner Rectangle 3"/>
          <p:cNvSpPr/>
          <p:nvPr/>
        </p:nvSpPr>
        <p:spPr>
          <a:xfrm>
            <a:off x="685800" y="1295400"/>
            <a:ext cx="7772400" cy="2209800"/>
          </a:xfrm>
          <a:prstGeom prst="snip2Same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u="sng" dirty="0" smtClean="0">
                <a:solidFill>
                  <a:schemeClr val="tx1"/>
                </a:solidFill>
                <a:latin typeface="Times New Roman" panose="02020603050405020304" pitchFamily="18" charset="0"/>
                <a:cs typeface="Times New Roman" panose="02020603050405020304" pitchFamily="18" charset="0"/>
              </a:rPr>
              <a:t>NIL Tax Rate</a:t>
            </a:r>
            <a:endParaRPr lang="en-IN" sz="2000" b="1" u="sng" dirty="0" smtClean="0">
              <a:solidFill>
                <a:schemeClr val="tx1"/>
              </a:solidFill>
              <a:latin typeface="Times New Roman" panose="02020603050405020304" pitchFamily="18" charset="0"/>
              <a:cs typeface="Times New Roman" panose="02020603050405020304" pitchFamily="18" charset="0"/>
            </a:endParaRPr>
          </a:p>
          <a:p>
            <a:pPr algn="ctr"/>
            <a:r>
              <a:rPr lang="en-IN" b="1" u="sng" dirty="0" smtClean="0">
                <a:solidFill>
                  <a:schemeClr val="tx1"/>
                </a:solidFill>
                <a:latin typeface="Times New Roman" panose="02020603050405020304" pitchFamily="18" charset="0"/>
                <a:cs typeface="Times New Roman" panose="02020603050405020304" pitchFamily="18" charset="0"/>
              </a:rPr>
              <a:t>Goods</a:t>
            </a:r>
            <a:endParaRPr lang="en-IN" b="1" u="sng" dirty="0" smtClean="0">
              <a:solidFill>
                <a:schemeClr val="tx1"/>
              </a:solidFill>
              <a:latin typeface="Times New Roman" panose="02020603050405020304" pitchFamily="18" charset="0"/>
              <a:cs typeface="Times New Roman" panose="02020603050405020304" pitchFamily="18" charset="0"/>
            </a:endParaRPr>
          </a:p>
          <a:p>
            <a:pPr algn="ctr"/>
            <a:r>
              <a:rPr lang="en-IN" dirty="0" smtClean="0">
                <a:solidFill>
                  <a:schemeClr val="tx1"/>
                </a:solidFill>
                <a:latin typeface="Times New Roman" panose="02020603050405020304" pitchFamily="18" charset="0"/>
                <a:cs typeface="Times New Roman" panose="02020603050405020304" pitchFamily="18" charset="0"/>
              </a:rPr>
              <a:t>Deities made of stone, marbles or woods, </a:t>
            </a:r>
            <a:r>
              <a:rPr lang="en-IN" dirty="0" err="1" smtClean="0">
                <a:solidFill>
                  <a:schemeClr val="tx1"/>
                </a:solidFill>
                <a:latin typeface="Times New Roman" panose="02020603050405020304" pitchFamily="18" charset="0"/>
                <a:cs typeface="Times New Roman" panose="02020603050405020304" pitchFamily="18" charset="0"/>
              </a:rPr>
              <a:t>Rakhis</a:t>
            </a:r>
            <a:r>
              <a:rPr lang="en-IN" smtClean="0">
                <a:solidFill>
                  <a:schemeClr val="tx1"/>
                </a:solidFill>
                <a:latin typeface="Times New Roman" panose="02020603050405020304" pitchFamily="18" charset="0"/>
                <a:cs typeface="Times New Roman" panose="02020603050405020304" pitchFamily="18" charset="0"/>
              </a:rPr>
              <a:t>, </a:t>
            </a:r>
            <a:r>
              <a:rPr lang="en-IN" smtClean="0">
                <a:solidFill>
                  <a:schemeClr val="tx1"/>
                </a:solidFill>
                <a:latin typeface="Times New Roman" panose="02020603050405020304" pitchFamily="18" charset="0"/>
                <a:cs typeface="Times New Roman" panose="02020603050405020304" pitchFamily="18" charset="0"/>
              </a:rPr>
              <a:t>fruits</a:t>
            </a:r>
            <a:r>
              <a:rPr lang="en-IN" dirty="0" smtClean="0">
                <a:solidFill>
                  <a:schemeClr val="tx1"/>
                </a:solidFill>
                <a:latin typeface="Times New Roman" panose="02020603050405020304" pitchFamily="18" charset="0"/>
                <a:cs typeface="Times New Roman" panose="02020603050405020304" pitchFamily="18" charset="0"/>
              </a:rPr>
              <a:t>, vegetables, bangles, </a:t>
            </a:r>
            <a:r>
              <a:rPr lang="en-IN" dirty="0" err="1" smtClean="0">
                <a:solidFill>
                  <a:schemeClr val="tx1"/>
                </a:solidFill>
                <a:latin typeface="Times New Roman" panose="02020603050405020304" pitchFamily="18" charset="0"/>
                <a:cs typeface="Times New Roman" panose="02020603050405020304" pitchFamily="18" charset="0"/>
              </a:rPr>
              <a:t>besan</a:t>
            </a:r>
            <a:r>
              <a:rPr lang="en-IN" dirty="0" smtClean="0">
                <a:solidFill>
                  <a:schemeClr val="tx1"/>
                </a:solidFill>
                <a:latin typeface="Times New Roman" panose="02020603050405020304" pitchFamily="18" charset="0"/>
                <a:cs typeface="Times New Roman" panose="02020603050405020304" pitchFamily="18" charset="0"/>
              </a:rPr>
              <a:t>, eggs, newspapers, broom materials, </a:t>
            </a:r>
            <a:r>
              <a:rPr lang="en-IN" dirty="0" err="1" smtClean="0">
                <a:solidFill>
                  <a:schemeClr val="tx1"/>
                </a:solidFill>
                <a:latin typeface="Times New Roman" panose="02020603050405020304" pitchFamily="18" charset="0"/>
                <a:cs typeface="Times New Roman" panose="02020603050405020304" pitchFamily="18" charset="0"/>
              </a:rPr>
              <a:t>saal</a:t>
            </a:r>
            <a:r>
              <a:rPr lang="en-IN" dirty="0" smtClean="0">
                <a:solidFill>
                  <a:schemeClr val="tx1"/>
                </a:solidFill>
                <a:latin typeface="Times New Roman" panose="02020603050405020304" pitchFamily="18" charset="0"/>
                <a:cs typeface="Times New Roman" panose="02020603050405020304" pitchFamily="18" charset="0"/>
              </a:rPr>
              <a:t> leaves, natural honey, bread, salt, </a:t>
            </a:r>
            <a:r>
              <a:rPr lang="en-IN" dirty="0" err="1" smtClean="0">
                <a:solidFill>
                  <a:schemeClr val="tx1"/>
                </a:solidFill>
                <a:latin typeface="Times New Roman" panose="02020603050405020304" pitchFamily="18" charset="0"/>
                <a:cs typeface="Times New Roman" panose="02020603050405020304" pitchFamily="18" charset="0"/>
              </a:rPr>
              <a:t>bindi</a:t>
            </a:r>
            <a:r>
              <a:rPr lang="en-IN" dirty="0" smtClean="0">
                <a:solidFill>
                  <a:schemeClr val="tx1"/>
                </a:solidFill>
                <a:latin typeface="Times New Roman" panose="02020603050405020304" pitchFamily="18" charset="0"/>
                <a:cs typeface="Times New Roman" panose="02020603050405020304" pitchFamily="18" charset="0"/>
              </a:rPr>
              <a:t>, plates and cups made of flower, Sanitary Napkins, leaves and barks etc .</a:t>
            </a:r>
            <a:endParaRPr lang="en-IN" dirty="0" smtClean="0">
              <a:solidFill>
                <a:schemeClr val="tx1"/>
              </a:solidFill>
              <a:latin typeface="Times New Roman" panose="02020603050405020304" pitchFamily="18" charset="0"/>
              <a:cs typeface="Times New Roman" panose="02020603050405020304" pitchFamily="18" charset="0"/>
            </a:endParaRPr>
          </a:p>
          <a:p>
            <a:pPr algn="ctr"/>
            <a:r>
              <a:rPr lang="en-IN" b="1" u="sng" dirty="0" smtClean="0">
                <a:solidFill>
                  <a:schemeClr val="tx1"/>
                </a:solidFill>
                <a:latin typeface="Times New Roman" panose="02020603050405020304" pitchFamily="18" charset="0"/>
                <a:cs typeface="Times New Roman" panose="02020603050405020304" pitchFamily="18" charset="0"/>
              </a:rPr>
              <a:t>Services</a:t>
            </a:r>
            <a:endParaRPr lang="en-IN" b="1" u="sng" dirty="0" smtClean="0">
              <a:solidFill>
                <a:schemeClr val="tx1"/>
              </a:solidFill>
              <a:latin typeface="Times New Roman" panose="02020603050405020304" pitchFamily="18" charset="0"/>
              <a:cs typeface="Times New Roman" panose="02020603050405020304" pitchFamily="18" charset="0"/>
            </a:endParaRPr>
          </a:p>
          <a:p>
            <a:pPr algn="ctr"/>
            <a:r>
              <a:rPr lang="en-IN" dirty="0" smtClean="0">
                <a:solidFill>
                  <a:schemeClr val="tx1"/>
                </a:solidFill>
                <a:latin typeface="Times New Roman" panose="02020603050405020304" pitchFamily="18" charset="0"/>
                <a:cs typeface="Times New Roman" panose="02020603050405020304" pitchFamily="18" charset="0"/>
              </a:rPr>
              <a:t>Hotels and lodges with tariff below Rs. 1,000 </a:t>
            </a:r>
            <a:endParaRPr lang="en-IN" dirty="0" smtClean="0">
              <a:solidFill>
                <a:schemeClr val="tx1"/>
              </a:solidFill>
              <a:latin typeface="Times New Roman" panose="02020603050405020304" pitchFamily="18" charset="0"/>
              <a:cs typeface="Times New Roman" panose="02020603050405020304" pitchFamily="18" charset="0"/>
            </a:endParaRPr>
          </a:p>
          <a:p>
            <a:pPr algn="ctr"/>
            <a:endParaRPr lang="en-IN" dirty="0"/>
          </a:p>
        </p:txBody>
      </p:sp>
      <p:sp>
        <p:nvSpPr>
          <p:cNvPr id="5" name="Snip Same Side Corner Rectangle 4"/>
          <p:cNvSpPr/>
          <p:nvPr/>
        </p:nvSpPr>
        <p:spPr>
          <a:xfrm>
            <a:off x="685800" y="3733800"/>
            <a:ext cx="7848600" cy="2895600"/>
          </a:xfrm>
          <a:prstGeom prst="snip2Same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u="sng" dirty="0" smtClean="0">
                <a:solidFill>
                  <a:schemeClr val="tx1"/>
                </a:solidFill>
                <a:latin typeface="Times New Roman" panose="02020603050405020304" pitchFamily="18" charset="0"/>
                <a:cs typeface="Times New Roman" panose="02020603050405020304" pitchFamily="18" charset="0"/>
              </a:rPr>
              <a:t>5% Tax Rate</a:t>
            </a:r>
            <a:endParaRPr lang="en-IN" b="1" u="sng" dirty="0" smtClean="0">
              <a:solidFill>
                <a:schemeClr val="tx1"/>
              </a:solidFill>
              <a:latin typeface="Times New Roman" panose="02020603050405020304" pitchFamily="18" charset="0"/>
              <a:cs typeface="Times New Roman" panose="02020603050405020304" pitchFamily="18" charset="0"/>
            </a:endParaRPr>
          </a:p>
          <a:p>
            <a:pPr algn="ctr"/>
            <a:r>
              <a:rPr lang="en-IN" b="1" u="sng" dirty="0" smtClean="0">
                <a:solidFill>
                  <a:schemeClr val="tx1"/>
                </a:solidFill>
                <a:latin typeface="Times New Roman" panose="02020603050405020304" pitchFamily="18" charset="0"/>
                <a:cs typeface="Times New Roman" panose="02020603050405020304" pitchFamily="18" charset="0"/>
              </a:rPr>
              <a:t>Goods</a:t>
            </a:r>
            <a:endParaRPr lang="en-IN" b="1" u="sng" dirty="0" smtClean="0">
              <a:solidFill>
                <a:schemeClr val="tx1"/>
              </a:solidFill>
              <a:latin typeface="Times New Roman" panose="02020603050405020304" pitchFamily="18" charset="0"/>
              <a:cs typeface="Times New Roman" panose="02020603050405020304" pitchFamily="18" charset="0"/>
            </a:endParaRPr>
          </a:p>
          <a:p>
            <a:pPr algn="ctr"/>
            <a:r>
              <a:rPr lang="en-IN" dirty="0" smtClean="0">
                <a:solidFill>
                  <a:schemeClr val="tx1"/>
                </a:solidFill>
                <a:latin typeface="Times New Roman" panose="02020603050405020304" pitchFamily="18" charset="0"/>
                <a:cs typeface="Times New Roman" panose="02020603050405020304" pitchFamily="18" charset="0"/>
              </a:rPr>
              <a:t>Skimmed milk powder, frozen vegetables, coffee, coal, tea, spices, kerosene, </a:t>
            </a:r>
            <a:r>
              <a:rPr lang="en-IN" dirty="0" err="1" smtClean="0">
                <a:solidFill>
                  <a:schemeClr val="tx1"/>
                </a:solidFill>
                <a:latin typeface="Times New Roman" panose="02020603050405020304" pitchFamily="18" charset="0"/>
                <a:cs typeface="Times New Roman" panose="02020603050405020304" pitchFamily="18" charset="0"/>
              </a:rPr>
              <a:t>ayurvedic</a:t>
            </a:r>
            <a:r>
              <a:rPr lang="en-IN" dirty="0" smtClean="0">
                <a:solidFill>
                  <a:schemeClr val="tx1"/>
                </a:solidFill>
                <a:latin typeface="Times New Roman" panose="02020603050405020304" pitchFamily="18" charset="0"/>
                <a:cs typeface="Times New Roman" panose="02020603050405020304" pitchFamily="18" charset="0"/>
              </a:rPr>
              <a:t> medicines, </a:t>
            </a:r>
            <a:r>
              <a:rPr lang="en-IN" dirty="0" err="1" smtClean="0">
                <a:solidFill>
                  <a:schemeClr val="tx1"/>
                </a:solidFill>
                <a:latin typeface="Times New Roman" panose="02020603050405020304" pitchFamily="18" charset="0"/>
                <a:cs typeface="Times New Roman" panose="02020603050405020304" pitchFamily="18" charset="0"/>
              </a:rPr>
              <a:t>agarbatti</a:t>
            </a:r>
            <a:r>
              <a:rPr lang="en-IN" dirty="0" smtClean="0">
                <a:solidFill>
                  <a:schemeClr val="tx1"/>
                </a:solidFill>
                <a:latin typeface="Times New Roman" panose="02020603050405020304" pitchFamily="18" charset="0"/>
                <a:cs typeface="Times New Roman" panose="02020603050405020304" pitchFamily="18" charset="0"/>
              </a:rPr>
              <a:t>, insulin, </a:t>
            </a:r>
            <a:r>
              <a:rPr lang="en-IN" dirty="0" err="1" smtClean="0">
                <a:solidFill>
                  <a:schemeClr val="tx1"/>
                </a:solidFill>
                <a:latin typeface="Times New Roman" panose="02020603050405020304" pitchFamily="18" charset="0"/>
                <a:cs typeface="Times New Roman" panose="02020603050405020304" pitchFamily="18" charset="0"/>
              </a:rPr>
              <a:t>namkeen</a:t>
            </a:r>
            <a:r>
              <a:rPr lang="en-IN" dirty="0" smtClean="0">
                <a:solidFill>
                  <a:schemeClr val="tx1"/>
                </a:solidFill>
                <a:latin typeface="Times New Roman" panose="02020603050405020304" pitchFamily="18" charset="0"/>
                <a:cs typeface="Times New Roman" panose="02020603050405020304" pitchFamily="18" charset="0"/>
              </a:rPr>
              <a:t>, ethanol, handmade braids and carpets, wet grinders, Marine Fuel (HELP), Marine Engine, Electric vehicles and chargers, Walking Sticks, Accessories for Handicapped Mobility Vehicles, </a:t>
            </a:r>
            <a:endParaRPr lang="en-IN" dirty="0" smtClean="0">
              <a:solidFill>
                <a:schemeClr val="tx1"/>
              </a:solidFill>
              <a:latin typeface="Times New Roman" panose="02020603050405020304" pitchFamily="18" charset="0"/>
              <a:cs typeface="Times New Roman" panose="02020603050405020304" pitchFamily="18" charset="0"/>
            </a:endParaRPr>
          </a:p>
          <a:p>
            <a:pPr algn="ctr"/>
            <a:r>
              <a:rPr lang="en-IN" b="1" u="sng" dirty="0" smtClean="0">
                <a:solidFill>
                  <a:schemeClr val="tx1"/>
                </a:solidFill>
                <a:latin typeface="Times New Roman" panose="02020603050405020304" pitchFamily="18" charset="0"/>
                <a:cs typeface="Times New Roman" panose="02020603050405020304" pitchFamily="18" charset="0"/>
              </a:rPr>
              <a:t>Services</a:t>
            </a:r>
            <a:endParaRPr lang="en-IN" b="1" u="sng" dirty="0" smtClean="0">
              <a:solidFill>
                <a:schemeClr val="tx1"/>
              </a:solidFill>
              <a:latin typeface="Times New Roman" panose="02020603050405020304" pitchFamily="18" charset="0"/>
              <a:cs typeface="Times New Roman" panose="02020603050405020304" pitchFamily="18" charset="0"/>
            </a:endParaRPr>
          </a:p>
          <a:p>
            <a:pPr algn="ctr"/>
            <a:r>
              <a:rPr lang="en-IN" dirty="0" smtClean="0">
                <a:solidFill>
                  <a:schemeClr val="tx1"/>
                </a:solidFill>
                <a:latin typeface="Times New Roman" panose="02020603050405020304" pitchFamily="18" charset="0"/>
                <a:cs typeface="Times New Roman" panose="02020603050405020304" pitchFamily="18" charset="0"/>
              </a:rPr>
              <a:t>Restaurants, Take away food, transport services like railways and airways, selling of space for print media advertisements, etc.</a:t>
            </a:r>
            <a:endParaRPr lang="en-IN" dirty="0" smtClean="0">
              <a:solidFill>
                <a:schemeClr val="tx1"/>
              </a:solidFill>
              <a:latin typeface="Times New Roman" panose="02020603050405020304" pitchFamily="18" charset="0"/>
              <a:cs typeface="Times New Roman" panose="02020603050405020304" pitchFamily="18" charset="0"/>
            </a:endParaRPr>
          </a:p>
          <a:p>
            <a:pPr algn="ctr"/>
            <a:r>
              <a:rPr lang="en-IN" dirty="0" smtClean="0">
                <a:latin typeface="Times New Roman" panose="02020603050405020304" pitchFamily="18" charset="0"/>
                <a:cs typeface="Times New Roman" panose="02020603050405020304" pitchFamily="18" charset="0"/>
              </a:rPr>
              <a:t>  </a:t>
            </a:r>
            <a:endParaRPr lang="en-IN"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nip Same Side Corner Rectangle 3"/>
          <p:cNvSpPr/>
          <p:nvPr/>
        </p:nvSpPr>
        <p:spPr>
          <a:xfrm>
            <a:off x="685800" y="304800"/>
            <a:ext cx="7772400" cy="2971800"/>
          </a:xfrm>
          <a:prstGeom prst="snip2Same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u="sng" dirty="0" smtClean="0">
                <a:solidFill>
                  <a:schemeClr val="bg1"/>
                </a:solidFill>
                <a:latin typeface="Times New Roman" panose="02020603050405020304" pitchFamily="18" charset="0"/>
                <a:cs typeface="Times New Roman" panose="02020603050405020304" pitchFamily="18" charset="0"/>
              </a:rPr>
              <a:t>12% Tax Rate</a:t>
            </a:r>
            <a:endParaRPr lang="en-IN" sz="2000" b="1" u="sng" dirty="0" smtClean="0">
              <a:solidFill>
                <a:schemeClr val="bg1"/>
              </a:solidFill>
              <a:latin typeface="Times New Roman" panose="02020603050405020304" pitchFamily="18" charset="0"/>
              <a:cs typeface="Times New Roman" panose="02020603050405020304" pitchFamily="18" charset="0"/>
            </a:endParaRPr>
          </a:p>
          <a:p>
            <a:pPr algn="ctr"/>
            <a:r>
              <a:rPr lang="en-IN" b="1" u="sng" dirty="0" smtClean="0">
                <a:solidFill>
                  <a:schemeClr val="bg1"/>
                </a:solidFill>
                <a:latin typeface="Times New Roman" panose="02020603050405020304" pitchFamily="18" charset="0"/>
                <a:cs typeface="Times New Roman" panose="02020603050405020304" pitchFamily="18" charset="0"/>
              </a:rPr>
              <a:t>Goods</a:t>
            </a:r>
            <a:endParaRPr lang="en-IN" b="1" u="sng" dirty="0" smtClean="0">
              <a:solidFill>
                <a:schemeClr val="bg1"/>
              </a:solidFill>
              <a:latin typeface="Times New Roman" panose="02020603050405020304" pitchFamily="18" charset="0"/>
              <a:cs typeface="Times New Roman" panose="02020603050405020304" pitchFamily="18" charset="0"/>
            </a:endParaRPr>
          </a:p>
          <a:p>
            <a:pPr algn="ctr"/>
            <a:r>
              <a:rPr lang="en-IN" dirty="0" smtClean="0">
                <a:solidFill>
                  <a:schemeClr val="bg1"/>
                </a:solidFill>
                <a:latin typeface="Times New Roman" panose="02020603050405020304" pitchFamily="18" charset="0"/>
                <a:cs typeface="Times New Roman" panose="02020603050405020304" pitchFamily="18" charset="0"/>
              </a:rPr>
              <a:t>Frozen meat products, butter, cheese, ghee, pickles, fruit juices, tooth powder, medicines, umbrella, instant </a:t>
            </a:r>
            <a:r>
              <a:rPr lang="en-IN" dirty="0" err="1" smtClean="0">
                <a:solidFill>
                  <a:schemeClr val="bg1"/>
                </a:solidFill>
                <a:latin typeface="Times New Roman" panose="02020603050405020304" pitchFamily="18" charset="0"/>
                <a:cs typeface="Times New Roman" panose="02020603050405020304" pitchFamily="18" charset="0"/>
              </a:rPr>
              <a:t>masalas</a:t>
            </a:r>
            <a:r>
              <a:rPr lang="en-IN" dirty="0" smtClean="0">
                <a:solidFill>
                  <a:schemeClr val="bg1"/>
                </a:solidFill>
                <a:latin typeface="Times New Roman" panose="02020603050405020304" pitchFamily="18" charset="0"/>
                <a:cs typeface="Times New Roman" panose="02020603050405020304" pitchFamily="18" charset="0"/>
              </a:rPr>
              <a:t>, cell phone, sewing machine, handbags, wooden frames for painting, kerosene pressure stove, nuts, dates, animal fats, pasta, jams, drinking water packed in 20 </a:t>
            </a:r>
            <a:r>
              <a:rPr lang="en-IN" dirty="0" err="1" smtClean="0">
                <a:solidFill>
                  <a:schemeClr val="bg1"/>
                </a:solidFill>
                <a:latin typeface="Times New Roman" panose="02020603050405020304" pitchFamily="18" charset="0"/>
                <a:cs typeface="Times New Roman" panose="02020603050405020304" pitchFamily="18" charset="0"/>
              </a:rPr>
              <a:t>ltrs</a:t>
            </a:r>
            <a:r>
              <a:rPr lang="en-IN" dirty="0" smtClean="0">
                <a:solidFill>
                  <a:schemeClr val="bg1"/>
                </a:solidFill>
                <a:latin typeface="Times New Roman" panose="02020603050405020304" pitchFamily="18" charset="0"/>
                <a:cs typeface="Times New Roman" panose="02020603050405020304" pitchFamily="18" charset="0"/>
              </a:rPr>
              <a:t> bottle, soya milk, milk beverages, etc.</a:t>
            </a:r>
            <a:endParaRPr lang="en-IN" dirty="0" smtClean="0">
              <a:solidFill>
                <a:schemeClr val="bg1"/>
              </a:solidFill>
              <a:latin typeface="Times New Roman" panose="02020603050405020304" pitchFamily="18" charset="0"/>
              <a:cs typeface="Times New Roman" panose="02020603050405020304" pitchFamily="18" charset="0"/>
            </a:endParaRPr>
          </a:p>
          <a:p>
            <a:pPr algn="ctr"/>
            <a:r>
              <a:rPr lang="en-IN" b="1" u="sng" dirty="0" smtClean="0">
                <a:solidFill>
                  <a:schemeClr val="bg1"/>
                </a:solidFill>
                <a:latin typeface="Times New Roman" panose="02020603050405020304" pitchFamily="18" charset="0"/>
                <a:cs typeface="Times New Roman" panose="02020603050405020304" pitchFamily="18" charset="0"/>
              </a:rPr>
              <a:t>Services</a:t>
            </a:r>
            <a:endParaRPr lang="en-IN" b="1" u="sng" dirty="0" smtClean="0">
              <a:solidFill>
                <a:schemeClr val="bg1"/>
              </a:solidFill>
              <a:latin typeface="Times New Roman" panose="02020603050405020304" pitchFamily="18" charset="0"/>
              <a:cs typeface="Times New Roman" panose="02020603050405020304" pitchFamily="18" charset="0"/>
            </a:endParaRPr>
          </a:p>
          <a:p>
            <a:pPr algn="ctr"/>
            <a:r>
              <a:rPr lang="en-IN" dirty="0" smtClean="0">
                <a:solidFill>
                  <a:schemeClr val="bg1"/>
                </a:solidFill>
                <a:latin typeface="Times New Roman" panose="02020603050405020304" pitchFamily="18" charset="0"/>
                <a:cs typeface="Times New Roman" panose="02020603050405020304" pitchFamily="18" charset="0"/>
              </a:rPr>
              <a:t>Hotels and lodges with tariff between Rs. 1,001 and Rs. 7,500, works contract, business class air tickets, etc.</a:t>
            </a:r>
            <a:endParaRPr lang="en-IN" dirty="0" smtClean="0">
              <a:solidFill>
                <a:schemeClr val="bg1"/>
              </a:solidFill>
              <a:latin typeface="Times New Roman" panose="02020603050405020304" pitchFamily="18" charset="0"/>
              <a:cs typeface="Times New Roman" panose="02020603050405020304" pitchFamily="18" charset="0"/>
            </a:endParaRPr>
          </a:p>
          <a:p>
            <a:pPr algn="ctr"/>
            <a:endParaRPr lang="en-IN" dirty="0" smtClean="0">
              <a:solidFill>
                <a:schemeClr val="tx1"/>
              </a:solidFill>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457200" y="3429000"/>
            <a:ext cx="8229600" cy="3124200"/>
          </a:xfrm>
          <a:prstGeom prst="snip2Same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buNone/>
            </a:pPr>
            <a:r>
              <a:rPr lang="en-IN" sz="1800" b="1" u="sng" dirty="0" smtClean="0">
                <a:solidFill>
                  <a:schemeClr val="bg1"/>
                </a:solidFill>
                <a:latin typeface="Times New Roman" panose="02020603050405020304" pitchFamily="18" charset="0"/>
                <a:cs typeface="Times New Roman" panose="02020603050405020304" pitchFamily="18" charset="0"/>
              </a:rPr>
              <a:t>18% Tax Rate</a:t>
            </a:r>
            <a:endParaRPr lang="en-IN" sz="1800" b="1" u="sng" dirty="0" smtClean="0">
              <a:solidFill>
                <a:schemeClr val="bg1"/>
              </a:solidFill>
              <a:latin typeface="Times New Roman" panose="02020603050405020304" pitchFamily="18" charset="0"/>
              <a:cs typeface="Times New Roman" panose="02020603050405020304" pitchFamily="18" charset="0"/>
            </a:endParaRPr>
          </a:p>
          <a:p>
            <a:pPr algn="ctr">
              <a:buNone/>
            </a:pPr>
            <a:r>
              <a:rPr lang="en-IN" sz="1800" b="1" u="sng" dirty="0" smtClean="0">
                <a:solidFill>
                  <a:schemeClr val="bg1"/>
                </a:solidFill>
                <a:latin typeface="Times New Roman" panose="02020603050405020304" pitchFamily="18" charset="0"/>
                <a:cs typeface="Times New Roman" panose="02020603050405020304" pitchFamily="18" charset="0"/>
              </a:rPr>
              <a:t>Goods</a:t>
            </a:r>
            <a:endParaRPr lang="en-IN" sz="1800" b="1" u="sng" dirty="0" smtClean="0">
              <a:solidFill>
                <a:schemeClr val="bg1"/>
              </a:solidFill>
              <a:latin typeface="Times New Roman" panose="02020603050405020304" pitchFamily="18" charset="0"/>
              <a:cs typeface="Times New Roman" panose="02020603050405020304" pitchFamily="18" charset="0"/>
            </a:endParaRPr>
          </a:p>
          <a:p>
            <a:pPr algn="ctr">
              <a:buNone/>
            </a:pPr>
            <a:r>
              <a:rPr lang="en-IN" sz="1800" dirty="0" smtClean="0">
                <a:solidFill>
                  <a:schemeClr val="bg1"/>
                </a:solidFill>
                <a:latin typeface="Times New Roman" panose="02020603050405020304" pitchFamily="18" charset="0"/>
                <a:cs typeface="Times New Roman" panose="02020603050405020304" pitchFamily="18" charset="0"/>
              </a:rPr>
              <a:t>Refines sugar, detergents, compressors, fans, light fittings, chewing gum, hair shampoo, wrist watches, cookers, binoculars, telescope, artificial flowers, musical instruments and their parts, stationery items, electrical boards, razor, furniture, mattress, door, window, etc.</a:t>
            </a:r>
            <a:endParaRPr lang="en-IN" sz="1800" dirty="0" smtClean="0">
              <a:solidFill>
                <a:schemeClr val="bg1"/>
              </a:solidFill>
              <a:latin typeface="Times New Roman" panose="02020603050405020304" pitchFamily="18" charset="0"/>
              <a:cs typeface="Times New Roman" panose="02020603050405020304" pitchFamily="18" charset="0"/>
            </a:endParaRPr>
          </a:p>
          <a:p>
            <a:pPr algn="ctr">
              <a:buNone/>
            </a:pPr>
            <a:r>
              <a:rPr lang="en-IN" sz="1800" b="1" u="sng" dirty="0" smtClean="0">
                <a:solidFill>
                  <a:schemeClr val="bg1"/>
                </a:solidFill>
                <a:latin typeface="Times New Roman" panose="02020603050405020304" pitchFamily="18" charset="0"/>
                <a:cs typeface="Times New Roman" panose="02020603050405020304" pitchFamily="18" charset="0"/>
              </a:rPr>
              <a:t>Services</a:t>
            </a:r>
            <a:endParaRPr lang="en-IN" sz="1800" b="1" u="sng" dirty="0" smtClean="0">
              <a:solidFill>
                <a:schemeClr val="bg1"/>
              </a:solidFill>
              <a:latin typeface="Times New Roman" panose="02020603050405020304" pitchFamily="18" charset="0"/>
              <a:cs typeface="Times New Roman" panose="02020603050405020304" pitchFamily="18" charset="0"/>
            </a:endParaRPr>
          </a:p>
          <a:p>
            <a:pPr algn="ctr">
              <a:buNone/>
            </a:pPr>
            <a:r>
              <a:rPr lang="en-IN" sz="1800" dirty="0" smtClean="0">
                <a:solidFill>
                  <a:schemeClr val="bg1"/>
                </a:solidFill>
                <a:latin typeface="Times New Roman" panose="02020603050405020304" pitchFamily="18" charset="0"/>
                <a:cs typeface="Times New Roman" panose="02020603050405020304" pitchFamily="18" charset="0"/>
              </a:rPr>
              <a:t>Restaurants inside Hotel with tariff over Rs. 7,500, outdoor catering, IT and Telecom services, Financial Services.</a:t>
            </a:r>
            <a:endParaRPr lang="en-IN" sz="1800" dirty="0" smtClean="0">
              <a:solidFill>
                <a:schemeClr val="bg1"/>
              </a:solidFill>
              <a:latin typeface="Times New Roman" panose="02020603050405020304" pitchFamily="18" charset="0"/>
              <a:cs typeface="Times New Roman" panose="02020603050405020304" pitchFamily="18" charset="0"/>
            </a:endParaRPr>
          </a:p>
          <a:p>
            <a:pPr algn="ctr">
              <a:buNone/>
            </a:pPr>
            <a:endParaRPr lang="en-IN" sz="1800"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a:p>
        </p:txBody>
      </p:sp>
      <p:sp>
        <p:nvSpPr>
          <p:cNvPr id="4" name="Snip Same Side Corner Rectangle 3"/>
          <p:cNvSpPr/>
          <p:nvPr/>
        </p:nvSpPr>
        <p:spPr>
          <a:xfrm>
            <a:off x="685800" y="1524000"/>
            <a:ext cx="7772400" cy="2286000"/>
          </a:xfrm>
          <a:prstGeom prst="snip2Same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u="sng" dirty="0" smtClean="0">
                <a:solidFill>
                  <a:schemeClr val="bg1"/>
                </a:solidFill>
                <a:latin typeface="Times New Roman" panose="02020603050405020304" pitchFamily="18" charset="0"/>
                <a:cs typeface="Times New Roman" panose="02020603050405020304" pitchFamily="18" charset="0"/>
              </a:rPr>
              <a:t>28% Tax Rate</a:t>
            </a:r>
            <a:endParaRPr lang="en-IN" b="1" u="sng" dirty="0" smtClean="0">
              <a:solidFill>
                <a:schemeClr val="bg1"/>
              </a:solidFill>
              <a:latin typeface="Times New Roman" panose="02020603050405020304" pitchFamily="18" charset="0"/>
              <a:cs typeface="Times New Roman" panose="02020603050405020304" pitchFamily="18" charset="0"/>
            </a:endParaRPr>
          </a:p>
          <a:p>
            <a:pPr algn="ctr"/>
            <a:r>
              <a:rPr lang="en-IN" b="1" u="sng" dirty="0" smtClean="0">
                <a:solidFill>
                  <a:schemeClr val="bg1"/>
                </a:solidFill>
                <a:latin typeface="Times New Roman" panose="02020603050405020304" pitchFamily="18" charset="0"/>
                <a:cs typeface="Times New Roman" panose="02020603050405020304" pitchFamily="18" charset="0"/>
              </a:rPr>
              <a:t>Goods</a:t>
            </a:r>
            <a:endParaRPr lang="en-IN" b="1" u="sng" dirty="0" smtClean="0">
              <a:solidFill>
                <a:schemeClr val="bg1"/>
              </a:solidFill>
              <a:latin typeface="Times New Roman" panose="02020603050405020304" pitchFamily="18" charset="0"/>
              <a:cs typeface="Times New Roman" panose="02020603050405020304" pitchFamily="18" charset="0"/>
            </a:endParaRPr>
          </a:p>
          <a:p>
            <a:pPr algn="ctr"/>
            <a:r>
              <a:rPr lang="en-IN" dirty="0" smtClean="0">
                <a:solidFill>
                  <a:schemeClr val="bg1"/>
                </a:solidFill>
                <a:latin typeface="Times New Roman" panose="02020603050405020304" pitchFamily="18" charset="0"/>
                <a:cs typeface="Times New Roman" panose="02020603050405020304" pitchFamily="18" charset="0"/>
              </a:rPr>
              <a:t>Pan </a:t>
            </a:r>
            <a:r>
              <a:rPr lang="en-IN" dirty="0" err="1" smtClean="0">
                <a:solidFill>
                  <a:schemeClr val="bg1"/>
                </a:solidFill>
                <a:latin typeface="Times New Roman" panose="02020603050405020304" pitchFamily="18" charset="0"/>
                <a:cs typeface="Times New Roman" panose="02020603050405020304" pitchFamily="18" charset="0"/>
              </a:rPr>
              <a:t>Masala</a:t>
            </a:r>
            <a:r>
              <a:rPr lang="en-IN" dirty="0" smtClean="0">
                <a:solidFill>
                  <a:schemeClr val="bg1"/>
                </a:solidFill>
                <a:latin typeface="Times New Roman" panose="02020603050405020304" pitchFamily="18" charset="0"/>
                <a:cs typeface="Times New Roman" panose="02020603050405020304" pitchFamily="18" charset="0"/>
              </a:rPr>
              <a:t>, sunscreen, weighing machine, cement, automobiles, </a:t>
            </a:r>
            <a:r>
              <a:rPr lang="en-IN" dirty="0" err="1" smtClean="0">
                <a:solidFill>
                  <a:schemeClr val="bg1"/>
                </a:solidFill>
                <a:latin typeface="Times New Roman" panose="02020603050405020304" pitchFamily="18" charset="0"/>
                <a:cs typeface="Times New Roman" panose="02020603050405020304" pitchFamily="18" charset="0"/>
              </a:rPr>
              <a:t>motocycles</a:t>
            </a:r>
            <a:r>
              <a:rPr lang="en-IN" dirty="0" smtClean="0">
                <a:solidFill>
                  <a:schemeClr val="bg1"/>
                </a:solidFill>
                <a:latin typeface="Times New Roman" panose="02020603050405020304" pitchFamily="18" charset="0"/>
                <a:cs typeface="Times New Roman" panose="02020603050405020304" pitchFamily="18" charset="0"/>
              </a:rPr>
              <a:t>,  caffeinated  beverages, cigarettes, granite, dish-washer, air-conditioner, engine parts, monitors and projectors, etc .</a:t>
            </a:r>
            <a:endParaRPr lang="en-IN" dirty="0" smtClean="0">
              <a:solidFill>
                <a:schemeClr val="bg1"/>
              </a:solidFill>
              <a:latin typeface="Times New Roman" panose="02020603050405020304" pitchFamily="18" charset="0"/>
              <a:cs typeface="Times New Roman" panose="02020603050405020304" pitchFamily="18" charset="0"/>
            </a:endParaRPr>
          </a:p>
          <a:p>
            <a:pPr algn="ctr"/>
            <a:r>
              <a:rPr lang="en-IN" b="1" u="sng" dirty="0" smtClean="0">
                <a:solidFill>
                  <a:schemeClr val="bg1"/>
                </a:solidFill>
                <a:latin typeface="Times New Roman" panose="02020603050405020304" pitchFamily="18" charset="0"/>
                <a:cs typeface="Times New Roman" panose="02020603050405020304" pitchFamily="18" charset="0"/>
              </a:rPr>
              <a:t>Services</a:t>
            </a:r>
            <a:endParaRPr lang="en-IN" b="1" u="sng" dirty="0" smtClean="0">
              <a:solidFill>
                <a:schemeClr val="bg1"/>
              </a:solidFill>
              <a:latin typeface="Times New Roman" panose="02020603050405020304" pitchFamily="18" charset="0"/>
              <a:cs typeface="Times New Roman" panose="02020603050405020304" pitchFamily="18" charset="0"/>
            </a:endParaRPr>
          </a:p>
          <a:p>
            <a:pPr algn="ctr"/>
            <a:r>
              <a:rPr lang="en-IN" dirty="0" smtClean="0">
                <a:solidFill>
                  <a:schemeClr val="bg1"/>
                </a:solidFill>
                <a:latin typeface="Times New Roman" panose="02020603050405020304" pitchFamily="18" charset="0"/>
                <a:cs typeface="Times New Roman" panose="02020603050405020304" pitchFamily="18" charset="0"/>
              </a:rPr>
              <a:t>Gambling, entertainment and amusement facility, water parks, joy rides, race  course, sport events, etc.</a:t>
            </a:r>
            <a:endParaRPr lang="en-IN" dirty="0" smtClean="0">
              <a:solidFill>
                <a:schemeClr val="bg1"/>
              </a:solidFill>
              <a:latin typeface="Times New Roman" panose="02020603050405020304" pitchFamily="18" charset="0"/>
              <a:cs typeface="Times New Roman" panose="02020603050405020304" pitchFamily="18" charset="0"/>
            </a:endParaRPr>
          </a:p>
          <a:p>
            <a:pPr algn="ctr"/>
            <a:endParaRPr lang="en-IN"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609600"/>
          </a:xfrm>
        </p:spPr>
        <p:txBody>
          <a:bodyPr>
            <a:normAutofit fontScale="90000"/>
          </a:bodyPr>
          <a:lstStyle/>
          <a:p>
            <a:r>
              <a:rPr lang="en-IN" b="1" dirty="0" smtClean="0"/>
              <a:t>Reverse Charge Mechanism (Goods)</a:t>
            </a:r>
            <a:endParaRPr lang="en-IN" b="1" dirty="0"/>
          </a:p>
        </p:txBody>
      </p:sp>
      <p:sp>
        <p:nvSpPr>
          <p:cNvPr id="3" name="Content Placeholder 2"/>
          <p:cNvSpPr>
            <a:spLocks noGrp="1"/>
          </p:cNvSpPr>
          <p:nvPr>
            <p:ph idx="1"/>
          </p:nvPr>
        </p:nvSpPr>
        <p:spPr>
          <a:xfrm>
            <a:off x="457200" y="838200"/>
            <a:ext cx="8229600" cy="6019800"/>
          </a:xfrm>
        </p:spPr>
        <p:txBody>
          <a:bodyPr>
            <a:normAutofit fontScale="92500" lnSpcReduction="10000"/>
          </a:bodyPr>
          <a:lstStyle/>
          <a:p>
            <a:pPr>
              <a:buNone/>
            </a:pPr>
            <a:r>
              <a:rPr lang="en-IN" sz="2400" dirty="0" smtClean="0"/>
              <a:t>GST will be paid by the recipient under following circumstances:</a:t>
            </a:r>
            <a:endParaRPr lang="en-IN" sz="2400" dirty="0" smtClean="0"/>
          </a:p>
          <a:p>
            <a:pPr>
              <a:buNone/>
            </a:pPr>
            <a:endParaRPr lang="en-IN" sz="2400" dirty="0" smtClean="0"/>
          </a:p>
          <a:p>
            <a:pPr>
              <a:buNone/>
            </a:pPr>
            <a:endParaRPr lang="en-IN" sz="2400" dirty="0" smtClean="0"/>
          </a:p>
          <a:p>
            <a:pPr>
              <a:buNone/>
            </a:pPr>
            <a:endParaRPr lang="en-IN" sz="2400" dirty="0" smtClean="0"/>
          </a:p>
          <a:p>
            <a:pPr>
              <a:buNone/>
            </a:pPr>
            <a:endParaRPr lang="en-IN" sz="2400" dirty="0" smtClean="0"/>
          </a:p>
          <a:p>
            <a:pPr>
              <a:buNone/>
            </a:pPr>
            <a:endParaRPr lang="en-IN" sz="2400" dirty="0" smtClean="0"/>
          </a:p>
          <a:p>
            <a:pPr>
              <a:buNone/>
            </a:pPr>
            <a:endParaRPr lang="en-IN" sz="2400" dirty="0" smtClean="0"/>
          </a:p>
          <a:p>
            <a:pPr>
              <a:buNone/>
            </a:pPr>
            <a:endParaRPr lang="en-IN" sz="2400" dirty="0" smtClean="0"/>
          </a:p>
          <a:p>
            <a:pPr>
              <a:buNone/>
            </a:pPr>
            <a:endParaRPr lang="en-IN" sz="2400" dirty="0" smtClean="0"/>
          </a:p>
          <a:p>
            <a:pPr>
              <a:buNone/>
            </a:pPr>
            <a:endParaRPr lang="en-IN" sz="2400" dirty="0" smtClean="0"/>
          </a:p>
          <a:p>
            <a:pPr>
              <a:buNone/>
            </a:pPr>
            <a:endParaRPr lang="en-IN" sz="2400" dirty="0" smtClean="0"/>
          </a:p>
          <a:p>
            <a:pPr>
              <a:buNone/>
            </a:pPr>
            <a:endParaRPr lang="en-IN" sz="2400" dirty="0" smtClean="0"/>
          </a:p>
          <a:p>
            <a:pPr>
              <a:buNone/>
            </a:pPr>
            <a:endParaRPr lang="en-IN" sz="2400" dirty="0" smtClean="0"/>
          </a:p>
          <a:p>
            <a:pPr>
              <a:buNone/>
            </a:pPr>
            <a:endParaRPr lang="en-IN" sz="2400" dirty="0" smtClean="0"/>
          </a:p>
          <a:p>
            <a:pPr>
              <a:buNone/>
            </a:pPr>
            <a:r>
              <a:rPr lang="en-IN" sz="2600" b="1" dirty="0" smtClean="0"/>
              <a:t>Note: Agriculturist can be an individual or HUF by own labour, family labour or waged servants.</a:t>
            </a:r>
            <a:endParaRPr lang="en-IN" sz="2600" b="1" dirty="0"/>
          </a:p>
        </p:txBody>
      </p:sp>
      <p:graphicFrame>
        <p:nvGraphicFramePr>
          <p:cNvPr id="4" name="Table 3"/>
          <p:cNvGraphicFramePr>
            <a:graphicFrameLocks noGrp="1"/>
          </p:cNvGraphicFramePr>
          <p:nvPr/>
        </p:nvGraphicFramePr>
        <p:xfrm>
          <a:off x="228600" y="1371600"/>
          <a:ext cx="8686800" cy="4587240"/>
        </p:xfrm>
        <a:graphic>
          <a:graphicData uri="http://schemas.openxmlformats.org/drawingml/2006/table">
            <a:tbl>
              <a:tblPr firstRow="1" bandRow="1">
                <a:tableStyleId>{5C22544A-7EE6-4342-B048-85BDC9FD1C3A}</a:tableStyleId>
              </a:tblPr>
              <a:tblGrid>
                <a:gridCol w="457200"/>
                <a:gridCol w="2971800"/>
                <a:gridCol w="2717320"/>
                <a:gridCol w="2540480"/>
              </a:tblGrid>
              <a:tr h="370840">
                <a:tc>
                  <a:txBody>
                    <a:bodyPr/>
                    <a:lstStyle/>
                    <a:p>
                      <a:r>
                        <a:rPr lang="en-IN" dirty="0" smtClean="0"/>
                        <a:t>Sr. No</a:t>
                      </a:r>
                      <a:endParaRPr lang="en-IN" dirty="0"/>
                    </a:p>
                  </a:txBody>
                  <a:tcPr/>
                </a:tc>
                <a:tc>
                  <a:txBody>
                    <a:bodyPr/>
                    <a:lstStyle/>
                    <a:p>
                      <a:r>
                        <a:rPr lang="en-IN" dirty="0" smtClean="0"/>
                        <a:t>Nature of supply</a:t>
                      </a:r>
                      <a:endParaRPr lang="en-IN" dirty="0"/>
                    </a:p>
                  </a:txBody>
                  <a:tcPr/>
                </a:tc>
                <a:tc>
                  <a:txBody>
                    <a:bodyPr/>
                    <a:lstStyle/>
                    <a:p>
                      <a:r>
                        <a:rPr lang="en-IN" dirty="0" smtClean="0"/>
                        <a:t>Supplier of goods</a:t>
                      </a:r>
                      <a:endParaRPr lang="en-IN" dirty="0"/>
                    </a:p>
                  </a:txBody>
                  <a:tcPr/>
                </a:tc>
                <a:tc>
                  <a:txBody>
                    <a:bodyPr/>
                    <a:lstStyle/>
                    <a:p>
                      <a:r>
                        <a:rPr lang="en-IN" b="1" dirty="0" smtClean="0"/>
                        <a:t>Recipient of goods</a:t>
                      </a:r>
                      <a:endParaRPr lang="en-IN" b="1" dirty="0" smtClean="0"/>
                    </a:p>
                    <a:p>
                      <a:r>
                        <a:rPr lang="en-IN" b="1" dirty="0" smtClean="0"/>
                        <a:t>(Liable to pay tax)</a:t>
                      </a:r>
                      <a:endParaRPr lang="en-IN" b="1" dirty="0"/>
                    </a:p>
                  </a:txBody>
                  <a:tcPr/>
                </a:tc>
              </a:tr>
              <a:tr h="370840">
                <a:tc>
                  <a:txBody>
                    <a:bodyPr/>
                    <a:lstStyle/>
                    <a:p>
                      <a:r>
                        <a:rPr lang="en-IN" dirty="0" smtClean="0"/>
                        <a:t>1</a:t>
                      </a:r>
                      <a:endParaRPr lang="en-IN" dirty="0"/>
                    </a:p>
                  </a:txBody>
                  <a:tcPr/>
                </a:tc>
                <a:tc>
                  <a:txBody>
                    <a:bodyPr/>
                    <a:lstStyle/>
                    <a:p>
                      <a:r>
                        <a:rPr lang="en-IN" dirty="0" smtClean="0"/>
                        <a:t>Un-peeled/un-shelled</a:t>
                      </a:r>
                      <a:r>
                        <a:rPr lang="en-IN" baseline="0" dirty="0" smtClean="0"/>
                        <a:t> cashew nuts</a:t>
                      </a:r>
                      <a:endParaRPr lang="en-IN" dirty="0"/>
                    </a:p>
                  </a:txBody>
                  <a:tcPr/>
                </a:tc>
                <a:tc>
                  <a:txBody>
                    <a:bodyPr/>
                    <a:lstStyle/>
                    <a:p>
                      <a:r>
                        <a:rPr lang="en-IN" dirty="0" smtClean="0"/>
                        <a:t>Agriculturist</a:t>
                      </a:r>
                      <a:endParaRPr lang="en-IN" dirty="0"/>
                    </a:p>
                  </a:txBody>
                  <a:tcPr/>
                </a:tc>
                <a:tc>
                  <a:txBody>
                    <a:bodyPr/>
                    <a:lstStyle/>
                    <a:p>
                      <a:r>
                        <a:rPr lang="en-IN" dirty="0" smtClean="0"/>
                        <a:t>Any registered person</a:t>
                      </a:r>
                      <a:endParaRPr lang="en-IN" dirty="0"/>
                    </a:p>
                  </a:txBody>
                  <a:tcPr/>
                </a:tc>
              </a:tr>
              <a:tr h="370840">
                <a:tc>
                  <a:txBody>
                    <a:bodyPr/>
                    <a:lstStyle/>
                    <a:p>
                      <a:r>
                        <a:rPr lang="en-IN" dirty="0" smtClean="0"/>
                        <a:t>2</a:t>
                      </a:r>
                      <a:endParaRPr lang="en-IN" dirty="0"/>
                    </a:p>
                  </a:txBody>
                  <a:tcPr/>
                </a:tc>
                <a:tc>
                  <a:txBody>
                    <a:bodyPr/>
                    <a:lstStyle/>
                    <a:p>
                      <a:r>
                        <a:rPr lang="en-IN" dirty="0" err="1" smtClean="0"/>
                        <a:t>Bidi</a:t>
                      </a:r>
                      <a:r>
                        <a:rPr lang="en-IN" dirty="0" smtClean="0"/>
                        <a:t> wrapper leaves</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dirty="0" smtClean="0"/>
                        <a:t>Agriculturist</a:t>
                      </a:r>
                      <a:endParaRPr lang="en-IN" dirty="0" smtClean="0"/>
                    </a:p>
                  </a:txBody>
                  <a:tcPr/>
                </a:tc>
                <a:tc>
                  <a:txBody>
                    <a:bodyPr/>
                    <a:lstStyle/>
                    <a:p>
                      <a:r>
                        <a:rPr lang="en-IN" dirty="0" smtClean="0"/>
                        <a:t>Any registered person</a:t>
                      </a:r>
                      <a:endParaRPr lang="en-IN" dirty="0"/>
                    </a:p>
                  </a:txBody>
                  <a:tcPr/>
                </a:tc>
              </a:tr>
              <a:tr h="370840">
                <a:tc>
                  <a:txBody>
                    <a:bodyPr/>
                    <a:lstStyle/>
                    <a:p>
                      <a:r>
                        <a:rPr lang="en-IN" dirty="0" smtClean="0"/>
                        <a:t>3</a:t>
                      </a:r>
                      <a:endParaRPr lang="en-IN" dirty="0"/>
                    </a:p>
                  </a:txBody>
                  <a:tcPr/>
                </a:tc>
                <a:tc>
                  <a:txBody>
                    <a:bodyPr/>
                    <a:lstStyle/>
                    <a:p>
                      <a:r>
                        <a:rPr lang="en-IN" dirty="0" smtClean="0"/>
                        <a:t>Tobacco leaves</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dirty="0" smtClean="0"/>
                        <a:t>Agriculturist</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dirty="0" smtClean="0"/>
                        <a:t>Any registered person</a:t>
                      </a:r>
                      <a:endParaRPr lang="en-IN" dirty="0" smtClean="0"/>
                    </a:p>
                  </a:txBody>
                  <a:tcPr/>
                </a:tc>
              </a:tr>
              <a:tr h="370840">
                <a:tc>
                  <a:txBody>
                    <a:bodyPr/>
                    <a:lstStyle/>
                    <a:p>
                      <a:r>
                        <a:rPr lang="en-IN" dirty="0" smtClean="0"/>
                        <a:t>4</a:t>
                      </a:r>
                      <a:endParaRPr lang="en-IN" dirty="0"/>
                    </a:p>
                  </a:txBody>
                  <a:tcPr/>
                </a:tc>
                <a:tc>
                  <a:txBody>
                    <a:bodyPr/>
                    <a:lstStyle/>
                    <a:p>
                      <a:r>
                        <a:rPr lang="en-IN" dirty="0" smtClean="0"/>
                        <a:t>Silk yarn</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dirty="0" smtClean="0"/>
                        <a:t>Silk yarn manufacturer</a:t>
                      </a:r>
                      <a:r>
                        <a:rPr lang="en-IN" baseline="0" dirty="0" smtClean="0"/>
                        <a:t> out of raw silk/silkworms for its supply</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dirty="0" smtClean="0"/>
                        <a:t>Any registered person</a:t>
                      </a:r>
                      <a:endParaRPr lang="en-IN" dirty="0" smtClean="0"/>
                    </a:p>
                    <a:p>
                      <a:pPr marL="0" marR="0" indent="0" algn="l" defTabSz="914400" rtl="0" eaLnBrk="1" fontAlgn="auto" latinLnBrk="0" hangingPunct="1">
                        <a:lnSpc>
                          <a:spcPct val="100000"/>
                        </a:lnSpc>
                        <a:spcBef>
                          <a:spcPts val="0"/>
                        </a:spcBef>
                        <a:spcAft>
                          <a:spcPts val="0"/>
                        </a:spcAft>
                        <a:buClrTx/>
                        <a:buSzTx/>
                        <a:buFontTx/>
                        <a:buNone/>
                        <a:defRPr/>
                      </a:pPr>
                      <a:endParaRPr lang="en-IN" dirty="0" smtClean="0"/>
                    </a:p>
                  </a:txBody>
                  <a:tcPr/>
                </a:tc>
              </a:tr>
              <a:tr h="370840">
                <a:tc>
                  <a:txBody>
                    <a:bodyPr/>
                    <a:lstStyle/>
                    <a:p>
                      <a:r>
                        <a:rPr lang="en-IN" dirty="0" smtClean="0"/>
                        <a:t>5</a:t>
                      </a:r>
                      <a:endParaRPr lang="en-IN" dirty="0"/>
                    </a:p>
                  </a:txBody>
                  <a:tcPr/>
                </a:tc>
                <a:tc>
                  <a:txBody>
                    <a:bodyPr/>
                    <a:lstStyle/>
                    <a:p>
                      <a:r>
                        <a:rPr lang="en-IN" dirty="0" smtClean="0"/>
                        <a:t>Supply of lottery</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dirty="0" smtClean="0"/>
                        <a:t>State Govt</a:t>
                      </a:r>
                      <a:r>
                        <a:rPr lang="en-IN" baseline="0" dirty="0" smtClean="0"/>
                        <a:t> / UT / LA</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dirty="0" smtClean="0"/>
                        <a:t>Lottery</a:t>
                      </a:r>
                      <a:r>
                        <a:rPr lang="en-IN" baseline="0" dirty="0" smtClean="0"/>
                        <a:t> distributor/selling agent</a:t>
                      </a:r>
                      <a:endParaRPr lang="en-IN" dirty="0" smtClean="0"/>
                    </a:p>
                  </a:txBody>
                  <a:tcPr/>
                </a:tc>
              </a:tr>
              <a:tr h="370840">
                <a:tc>
                  <a:txBody>
                    <a:bodyPr/>
                    <a:lstStyle/>
                    <a:p>
                      <a:r>
                        <a:rPr lang="en-IN" dirty="0" smtClean="0"/>
                        <a:t>6</a:t>
                      </a:r>
                      <a:endParaRPr lang="en-IN" dirty="0"/>
                    </a:p>
                  </a:txBody>
                  <a:tcPr/>
                </a:tc>
                <a:tc>
                  <a:txBody>
                    <a:bodyPr/>
                    <a:lstStyle/>
                    <a:p>
                      <a:r>
                        <a:rPr lang="en-IN" dirty="0" smtClean="0"/>
                        <a:t>Used vehicles, seized goods, old and used goods and</a:t>
                      </a:r>
                      <a:r>
                        <a:rPr lang="en-IN" baseline="0" dirty="0" smtClean="0"/>
                        <a:t> scrap</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dirty="0" smtClean="0"/>
                        <a:t>CG / SG / UT / LA</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dirty="0" smtClean="0"/>
                        <a:t>Any registered person</a:t>
                      </a:r>
                      <a:endParaRPr lang="en-IN" dirty="0" smtClean="0"/>
                    </a:p>
                    <a:p>
                      <a:pPr marL="0" marR="0" indent="0" algn="l" defTabSz="914400" rtl="0" eaLnBrk="1" fontAlgn="auto" latinLnBrk="0" hangingPunct="1">
                        <a:lnSpc>
                          <a:spcPct val="100000"/>
                        </a:lnSpc>
                        <a:spcBef>
                          <a:spcPts val="0"/>
                        </a:spcBef>
                        <a:spcAft>
                          <a:spcPts val="0"/>
                        </a:spcAft>
                        <a:buClrTx/>
                        <a:buSzTx/>
                        <a:buFontTx/>
                        <a:buNone/>
                        <a:defRPr/>
                      </a:pPr>
                      <a:endParaRPr lang="en-IN" dirty="0" smtClean="0"/>
                    </a:p>
                  </a:txBody>
                  <a:tcPr/>
                </a:tc>
              </a:tr>
              <a:tr h="370840">
                <a:tc>
                  <a:txBody>
                    <a:bodyPr/>
                    <a:lstStyle/>
                    <a:p>
                      <a:r>
                        <a:rPr lang="en-IN" dirty="0" smtClean="0"/>
                        <a:t>7</a:t>
                      </a:r>
                      <a:endParaRPr lang="en-IN" dirty="0"/>
                    </a:p>
                  </a:txBody>
                  <a:tcPr/>
                </a:tc>
                <a:tc>
                  <a:txBody>
                    <a:bodyPr/>
                    <a:lstStyle/>
                    <a:p>
                      <a:r>
                        <a:rPr lang="en-IN" dirty="0" smtClean="0"/>
                        <a:t>Raw Cotton</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dirty="0" smtClean="0"/>
                        <a:t>Agriculturist</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dirty="0" smtClean="0"/>
                        <a:t>Any registered person</a:t>
                      </a:r>
                      <a:endParaRPr lang="en-IN" dirty="0" smtClean="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12129</Words>
  <Application>WPS Presentation</Application>
  <PresentationFormat>On-screen Show (4:3)</PresentationFormat>
  <Paragraphs>542</Paragraphs>
  <Slides>30</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30</vt:i4>
      </vt:variant>
    </vt:vector>
  </HeadingPairs>
  <TitlesOfParts>
    <vt:vector size="42" baseType="lpstr">
      <vt:lpstr>Arial</vt:lpstr>
      <vt:lpstr>SimSun</vt:lpstr>
      <vt:lpstr>Wingdings</vt:lpstr>
      <vt:lpstr>Baskerville Old Face</vt:lpstr>
      <vt:lpstr>Times New Roman</vt:lpstr>
      <vt:lpstr>Calibri</vt:lpstr>
      <vt:lpstr>Microsoft YaHei</vt:lpstr>
      <vt:lpstr>Arial Unicode MS</vt:lpstr>
      <vt:lpstr>Angsana New</vt:lpstr>
      <vt:lpstr>Microsoft Sans Serif</vt:lpstr>
      <vt:lpstr>Aldhabi</vt:lpstr>
      <vt:lpstr>Office Theme</vt:lpstr>
      <vt:lpstr>PowerPoint 演示文稿</vt:lpstr>
      <vt:lpstr>Levy and Collection of GST</vt:lpstr>
      <vt:lpstr>Provisions of CGST and IGST Act</vt:lpstr>
      <vt:lpstr>PowerPoint 演示文稿</vt:lpstr>
      <vt:lpstr>Rate of Tax</vt:lpstr>
      <vt:lpstr>A glimpse on goods and services and their tax rates</vt:lpstr>
      <vt:lpstr>PowerPoint 演示文稿</vt:lpstr>
      <vt:lpstr>PowerPoint 演示文稿</vt:lpstr>
      <vt:lpstr>Reverse Charge Mechanism (Goods)</vt:lpstr>
      <vt:lpstr>PowerPoint 演示文稿</vt:lpstr>
      <vt:lpstr>PowerPoint 演示文稿</vt:lpstr>
      <vt:lpstr>PowerPoint 演示文稿</vt:lpstr>
      <vt:lpstr>Notified Services under IGST</vt:lpstr>
      <vt:lpstr>Supply from URD [Sec 9(4)] Deferred to 30th Sept, 2019</vt:lpstr>
      <vt:lpstr>PowerPoint 演示文稿</vt:lpstr>
      <vt:lpstr>Electronic Commerce Operator [Sec 9(5)]</vt:lpstr>
      <vt:lpstr>PowerPoint 演示文稿</vt:lpstr>
      <vt:lpstr>PowerPoint 演示文稿</vt:lpstr>
      <vt:lpstr>Composition Scheme [Sec. 10]</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Mandal Aabhari Aahe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cp:lastModifiedBy>
  <cp:revision>155</cp:revision>
  <dcterms:created xsi:type="dcterms:W3CDTF">2006-08-16T00:00:00Z</dcterms:created>
  <dcterms:modified xsi:type="dcterms:W3CDTF">2020-02-07T06:56:16Z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1033-11.2.0.9085</vt:lpwstr>
  </property>
</Properties>
</file>